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11" r:id="rId1"/>
  </p:sldMasterIdLst>
  <p:notesMasterIdLst>
    <p:notesMasterId r:id="rId27"/>
  </p:notesMasterIdLst>
  <p:handoutMasterIdLst>
    <p:handoutMasterId r:id="rId28"/>
  </p:handoutMasterIdLst>
  <p:sldIdLst>
    <p:sldId id="779" r:id="rId2"/>
    <p:sldId id="754" r:id="rId3"/>
    <p:sldId id="753" r:id="rId4"/>
    <p:sldId id="755" r:id="rId5"/>
    <p:sldId id="756" r:id="rId6"/>
    <p:sldId id="780" r:id="rId7"/>
    <p:sldId id="757" r:id="rId8"/>
    <p:sldId id="758" r:id="rId9"/>
    <p:sldId id="759" r:id="rId10"/>
    <p:sldId id="760" r:id="rId11"/>
    <p:sldId id="761" r:id="rId12"/>
    <p:sldId id="762" r:id="rId13"/>
    <p:sldId id="763" r:id="rId14"/>
    <p:sldId id="764" r:id="rId15"/>
    <p:sldId id="767" r:id="rId16"/>
    <p:sldId id="768" r:id="rId17"/>
    <p:sldId id="769" r:id="rId18"/>
    <p:sldId id="770" r:id="rId19"/>
    <p:sldId id="772" r:id="rId20"/>
    <p:sldId id="773" r:id="rId21"/>
    <p:sldId id="774" r:id="rId22"/>
    <p:sldId id="775" r:id="rId23"/>
    <p:sldId id="776" r:id="rId24"/>
    <p:sldId id="777" r:id="rId25"/>
    <p:sldId id="781" r:id="rId26"/>
  </p:sldIdLst>
  <p:sldSz cx="9144000" cy="5143500" type="screen16x9"/>
  <p:notesSz cx="6858000" cy="9144000"/>
  <p:embeddedFontLst>
    <p:embeddedFont>
      <p:font typeface="方正舒体" pitchFamily="2" charset="-122"/>
      <p:regular r:id="rId29"/>
    </p:embeddedFont>
    <p:embeddedFont>
      <p:font typeface="Verdana" pitchFamily="34" charset="0"/>
      <p:regular r:id="rId30"/>
      <p:bold r:id="rId31"/>
      <p:italic r:id="rId32"/>
      <p:boldItalic r:id="rId33"/>
    </p:embeddedFont>
    <p:embeddedFont>
      <p:font typeface="隶书" pitchFamily="49" charset="-122"/>
      <p:regular r:id="rId34"/>
    </p:embeddedFont>
    <p:embeddedFont>
      <p:font typeface="Calibri" pitchFamily="34" charset="0"/>
      <p:regular r:id="rId35"/>
      <p:bold r:id="rId36"/>
      <p:italic r:id="rId37"/>
      <p:boldItalic r:id="rId38"/>
    </p:embeddedFont>
    <p:embeddedFont>
      <p:font typeface="黑体" pitchFamily="49" charset="-122"/>
      <p:regular r:id="rId39"/>
    </p:embeddedFont>
    <p:embeddedFont>
      <p:font typeface="微软雅黑" pitchFamily="34" charset="-122"/>
      <p:regular r:id="rId40"/>
      <p:bold r:id="rId41"/>
    </p:embeddedFont>
    <p:embeddedFont>
      <p:font typeface="楷体" pitchFamily="49" charset="-122"/>
      <p:regular r:id="rId42"/>
    </p:embeddedFont>
  </p:embeddedFontLst>
  <p:custDataLst>
    <p:tags r:id="rId43"/>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189"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378"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566"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754"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5943" algn="l" defTabSz="914378"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132" algn="l" defTabSz="914378"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320" algn="l" defTabSz="914378"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509" algn="l" defTabSz="914378"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 initials="g" lastIdx="6" clrIdx="0"/>
  <p:cmAuthor id="2" name="Administrat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9F00"/>
    <a:srgbClr val="E6A774"/>
    <a:srgbClr val="D56D00"/>
    <a:srgbClr val="00A48D"/>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72" autoAdjust="0"/>
    <p:restoredTop sz="94848" autoAdjust="0"/>
  </p:normalViewPr>
  <p:slideViewPr>
    <p:cSldViewPr showGuides="1">
      <p:cViewPr varScale="1">
        <p:scale>
          <a:sx n="139" d="100"/>
          <a:sy n="139" d="100"/>
        </p:scale>
        <p:origin x="-912" y="-102"/>
      </p:cViewPr>
      <p:guideLst>
        <p:guide orient="horz" pos="1605"/>
        <p:guide pos="2915"/>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5" d="100"/>
          <a:sy n="65" d="100"/>
        </p:scale>
        <p:origin x="-1992" y="-102"/>
      </p:cViewPr>
      <p:guideLst>
        <p:guide orient="horz" pos="2853"/>
        <p:guide pos="218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ags" Target="tags/tag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a:defRPr/>
            </a:pPr>
            <a:fld id="{18006E18-4BEF-4595-B3B6-2ABF2F04905E}" type="slidenum">
              <a:rPr lang="zh-CN" altLang="en-US"/>
              <a:t>‹#›</a:t>
            </a:fld>
            <a:endParaRPr lang="zh-CN" altLang="en-US"/>
          </a:p>
        </p:txBody>
      </p:sp>
    </p:spTree>
    <p:extLst>
      <p:ext uri="{BB962C8B-B14F-4D97-AF65-F5344CB8AC3E}">
        <p14:creationId xmlns:p14="http://schemas.microsoft.com/office/powerpoint/2010/main" val="3942361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a:defRPr/>
            </a:pPr>
            <a:fld id="{395A52D7-8F67-41F0-A534-CB8A9A4DB925}" type="slidenum">
              <a:rPr lang="zh-CN" altLang="en-US"/>
              <a:t>‹#›</a:t>
            </a:fld>
            <a:endParaRPr lang="zh-CN" altLang="en-US"/>
          </a:p>
        </p:txBody>
      </p:sp>
    </p:spTree>
    <p:extLst>
      <p:ext uri="{BB962C8B-B14F-4D97-AF65-F5344CB8AC3E}">
        <p14:creationId xmlns:p14="http://schemas.microsoft.com/office/powerpoint/2010/main" val="12675590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ChangeArrowheads="1" noTextEdit="1"/>
          </p:cNvSpPr>
          <p:nvPr>
            <p:ph type="sldImg" idx="4294967295"/>
          </p:nvPr>
        </p:nvSpPr>
        <p:spPr bwMode="auto">
          <a:xfrm>
            <a:off x="381000" y="685800"/>
            <a:ext cx="6096000" cy="3429000"/>
          </a:xfrm>
          <a:ln>
            <a:solidFill>
              <a:srgbClr val="000000"/>
            </a:solidFill>
            <a:miter lim="800000"/>
          </a:ln>
        </p:spPr>
      </p:sp>
      <p:sp>
        <p:nvSpPr>
          <p:cNvPr id="75779" name="文本占位符 2"/>
          <p:cNvSpPr>
            <a:spLocks noGrp="1" noChangeArrowheads="1"/>
          </p:cNvSpPr>
          <p:nvPr>
            <p:ph type="body" idx="4294967295"/>
          </p:nvPr>
        </p:nvSpPr>
        <p:spPr/>
        <p:txBody>
          <a:bodyPr/>
          <a:lstStyle/>
          <a:p>
            <a:endParaRPr lang="zh-CN" altLang="en-US" smtClean="0">
              <a:ea typeface="黑体" panose="02010609060101010101" pitchFamily="49" charset="-122"/>
            </a:endParaRPr>
          </a:p>
        </p:txBody>
      </p:sp>
      <p:sp>
        <p:nvSpPr>
          <p:cNvPr id="75780" name="灯片编号占位符 3"/>
          <p:cNvSpPr>
            <a:spLocks noGrp="1" noChangeArrowheads="1"/>
          </p:cNvSpPr>
          <p:nvPr>
            <p:ph type="sldNum" sz="quarter" idx="5"/>
          </p:nvPr>
        </p:nvSpPr>
        <p:spPr bwMode="auto">
          <a:xfrm>
            <a:off x="3883025" y="8686800"/>
            <a:ext cx="2974975"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lvl1pPr eaLnBrk="0" hangingPunct="0">
              <a:spcBef>
                <a:spcPct val="30000"/>
              </a:spcBef>
              <a:defRPr sz="1200">
                <a:solidFill>
                  <a:schemeClr val="tx1"/>
                </a:solidFill>
                <a:latin typeface="Calibri" panose="020F05020202040A0204" charset="0"/>
                <a:ea typeface="黑体" panose="02010609060101010101" pitchFamily="49" charset="-122"/>
              </a:defRPr>
            </a:lvl1pPr>
            <a:lvl2pPr marL="742950" indent="-285750" eaLnBrk="0" hangingPunct="0">
              <a:spcBef>
                <a:spcPct val="30000"/>
              </a:spcBef>
              <a:defRPr sz="1200">
                <a:solidFill>
                  <a:schemeClr val="tx1"/>
                </a:solidFill>
                <a:latin typeface="Calibri" panose="020F05020202040A0204" charset="0"/>
                <a:ea typeface="黑体" panose="02010609060101010101" pitchFamily="49" charset="-122"/>
              </a:defRPr>
            </a:lvl2pPr>
            <a:lvl3pPr marL="1143000" indent="-228600" eaLnBrk="0" hangingPunct="0">
              <a:spcBef>
                <a:spcPct val="30000"/>
              </a:spcBef>
              <a:defRPr sz="1200">
                <a:solidFill>
                  <a:schemeClr val="tx1"/>
                </a:solidFill>
                <a:latin typeface="Calibri" panose="020F05020202040A0204" charset="0"/>
                <a:ea typeface="黑体" panose="02010609060101010101" pitchFamily="49" charset="-122"/>
              </a:defRPr>
            </a:lvl3pPr>
            <a:lvl4pPr marL="1600200" indent="-228600" eaLnBrk="0" hangingPunct="0">
              <a:spcBef>
                <a:spcPct val="30000"/>
              </a:spcBef>
              <a:defRPr sz="1200">
                <a:solidFill>
                  <a:schemeClr val="tx1"/>
                </a:solidFill>
                <a:latin typeface="Calibri" panose="020F05020202040A0204" charset="0"/>
                <a:ea typeface="黑体" panose="02010609060101010101" pitchFamily="49" charset="-122"/>
              </a:defRPr>
            </a:lvl4pPr>
            <a:lvl5pPr marL="2057400" indent="-228600" eaLnBrk="0" hangingPunct="0">
              <a:spcBef>
                <a:spcPct val="30000"/>
              </a:spcBef>
              <a:defRPr sz="1200">
                <a:solidFill>
                  <a:schemeClr val="tx1"/>
                </a:solidFill>
                <a:latin typeface="Calibri" panose="020F05020202040A0204" charset="0"/>
                <a:ea typeface="黑体" panose="02010609060101010101" pitchFamily="49" charset="-122"/>
              </a:defRPr>
            </a:lvl5pPr>
            <a:lvl6pPr marL="2514600" indent="-228600" eaLnBrk="0" fontAlgn="base" hangingPunct="0">
              <a:spcBef>
                <a:spcPct val="30000"/>
              </a:spcBef>
              <a:spcAft>
                <a:spcPct val="0"/>
              </a:spcAft>
              <a:defRPr sz="1200">
                <a:solidFill>
                  <a:schemeClr val="tx1"/>
                </a:solidFill>
                <a:latin typeface="Calibri" panose="020F05020202040A0204" charset="0"/>
                <a:ea typeface="黑体" panose="02010609060101010101" pitchFamily="49" charset="-122"/>
              </a:defRPr>
            </a:lvl6pPr>
            <a:lvl7pPr marL="2971800" indent="-228600" eaLnBrk="0" fontAlgn="base" hangingPunct="0">
              <a:spcBef>
                <a:spcPct val="30000"/>
              </a:spcBef>
              <a:spcAft>
                <a:spcPct val="0"/>
              </a:spcAft>
              <a:defRPr sz="1200">
                <a:solidFill>
                  <a:schemeClr val="tx1"/>
                </a:solidFill>
                <a:latin typeface="Calibri" panose="020F05020202040A0204" charset="0"/>
                <a:ea typeface="黑体" panose="02010609060101010101" pitchFamily="49" charset="-122"/>
              </a:defRPr>
            </a:lvl7pPr>
            <a:lvl8pPr marL="3429000" indent="-228600" eaLnBrk="0" fontAlgn="base" hangingPunct="0">
              <a:spcBef>
                <a:spcPct val="30000"/>
              </a:spcBef>
              <a:spcAft>
                <a:spcPct val="0"/>
              </a:spcAft>
              <a:defRPr sz="1200">
                <a:solidFill>
                  <a:schemeClr val="tx1"/>
                </a:solidFill>
                <a:latin typeface="Calibri" panose="020F05020202040A0204" charset="0"/>
                <a:ea typeface="黑体" panose="02010609060101010101" pitchFamily="49" charset="-122"/>
              </a:defRPr>
            </a:lvl8pPr>
            <a:lvl9pPr marL="3886200" indent="-228600" eaLnBrk="0" fontAlgn="base" hangingPunct="0">
              <a:spcBef>
                <a:spcPct val="30000"/>
              </a:spcBef>
              <a:spcAft>
                <a:spcPct val="0"/>
              </a:spcAft>
              <a:defRPr sz="1200">
                <a:solidFill>
                  <a:schemeClr val="tx1"/>
                </a:solidFill>
                <a:latin typeface="Calibri" panose="020F05020202040A0204" charset="0"/>
                <a:ea typeface="黑体" panose="02010609060101010101" pitchFamily="49" charset="-122"/>
              </a:defRPr>
            </a:lvl9pPr>
          </a:lstStyle>
          <a:p>
            <a:pPr eaLnBrk="1" hangingPunct="1">
              <a:spcBef>
                <a:spcPct val="0"/>
              </a:spcBef>
              <a:buFontTx/>
              <a:buNone/>
            </a:pPr>
            <a:fld id="{2E8E94BF-F5FA-44CB-8BAB-A22BA490F149}" type="slidenum">
              <a:rPr lang="zh-CN" altLang="en-US" smtClean="0">
                <a:latin typeface="Arial" panose="020B0604020202020204" pitchFamily="34" charset="0"/>
                <a:ea typeface="宋体" panose="02010600030101010101" pitchFamily="2" charset="-122"/>
              </a:rPr>
              <a:t>8</a:t>
            </a:fld>
            <a:endParaRPr lang="zh-CN" altLang="en-US" smtClean="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ChangeArrowheads="1" noTextEdit="1"/>
          </p:cNvSpPr>
          <p:nvPr>
            <p:ph type="sldImg" idx="4294967295"/>
          </p:nvPr>
        </p:nvSpPr>
        <p:spPr bwMode="auto">
          <a:xfrm>
            <a:off x="409575" y="754063"/>
            <a:ext cx="5854700" cy="3294062"/>
          </a:xfrm>
          <a:ln>
            <a:solidFill>
              <a:srgbClr val="000000"/>
            </a:solidFill>
            <a:miter lim="800000"/>
          </a:ln>
        </p:spPr>
      </p:sp>
      <p:sp>
        <p:nvSpPr>
          <p:cNvPr id="77827" name="备注占位符 2"/>
          <p:cNvSpPr>
            <a:spLocks noGrp="1" noChangeArrowheads="1"/>
          </p:cNvSpPr>
          <p:nvPr>
            <p:ph type="body" idx="4294967295"/>
          </p:nvPr>
        </p:nvSpPr>
        <p:spPr/>
        <p:txBody>
          <a:bodyPr/>
          <a:lstStyle/>
          <a:p>
            <a:endParaRPr lang="zh-CN" altLang="en-US" smtClean="0">
              <a:ea typeface="黑体" panose="02010609060101010101" pitchFamily="49" charset="-122"/>
            </a:endParaRPr>
          </a:p>
        </p:txBody>
      </p:sp>
      <p:sp>
        <p:nvSpPr>
          <p:cNvPr id="77828" name="灯片编号占位符 3"/>
          <p:cNvSpPr>
            <a:spLocks noGrp="1" noChangeArrowheads="1"/>
          </p:cNvSpPr>
          <p:nvPr>
            <p:ph type="sldNum" sz="quarter" idx="5"/>
          </p:nvPr>
        </p:nvSpPr>
        <p:spPr bwMode="auto">
          <a:xfrm>
            <a:off x="3883025" y="8686800"/>
            <a:ext cx="2974975"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lvl1pPr eaLnBrk="0" hangingPunct="0">
              <a:spcBef>
                <a:spcPct val="30000"/>
              </a:spcBef>
              <a:defRPr sz="1200">
                <a:solidFill>
                  <a:schemeClr val="tx1"/>
                </a:solidFill>
                <a:latin typeface="Calibri" panose="020F05020202040A0204" charset="0"/>
                <a:ea typeface="黑体" panose="02010609060101010101" pitchFamily="49" charset="-122"/>
              </a:defRPr>
            </a:lvl1pPr>
            <a:lvl2pPr marL="742950" indent="-285750" eaLnBrk="0" hangingPunct="0">
              <a:spcBef>
                <a:spcPct val="30000"/>
              </a:spcBef>
              <a:defRPr sz="1200">
                <a:solidFill>
                  <a:schemeClr val="tx1"/>
                </a:solidFill>
                <a:latin typeface="Calibri" panose="020F05020202040A0204" charset="0"/>
                <a:ea typeface="黑体" panose="02010609060101010101" pitchFamily="49" charset="-122"/>
              </a:defRPr>
            </a:lvl2pPr>
            <a:lvl3pPr marL="1143000" indent="-228600" eaLnBrk="0" hangingPunct="0">
              <a:spcBef>
                <a:spcPct val="30000"/>
              </a:spcBef>
              <a:defRPr sz="1200">
                <a:solidFill>
                  <a:schemeClr val="tx1"/>
                </a:solidFill>
                <a:latin typeface="Calibri" panose="020F05020202040A0204" charset="0"/>
                <a:ea typeface="黑体" panose="02010609060101010101" pitchFamily="49" charset="-122"/>
              </a:defRPr>
            </a:lvl3pPr>
            <a:lvl4pPr marL="1600200" indent="-228600" eaLnBrk="0" hangingPunct="0">
              <a:spcBef>
                <a:spcPct val="30000"/>
              </a:spcBef>
              <a:defRPr sz="1200">
                <a:solidFill>
                  <a:schemeClr val="tx1"/>
                </a:solidFill>
                <a:latin typeface="Calibri" panose="020F05020202040A0204" charset="0"/>
                <a:ea typeface="黑体" panose="02010609060101010101" pitchFamily="49" charset="-122"/>
              </a:defRPr>
            </a:lvl4pPr>
            <a:lvl5pPr marL="2057400" indent="-228600" eaLnBrk="0" hangingPunct="0">
              <a:spcBef>
                <a:spcPct val="30000"/>
              </a:spcBef>
              <a:defRPr sz="1200">
                <a:solidFill>
                  <a:schemeClr val="tx1"/>
                </a:solidFill>
                <a:latin typeface="Calibri" panose="020F05020202040A0204" charset="0"/>
                <a:ea typeface="黑体" panose="02010609060101010101" pitchFamily="49" charset="-122"/>
              </a:defRPr>
            </a:lvl5pPr>
            <a:lvl6pPr marL="2514600" indent="-228600" eaLnBrk="0" fontAlgn="base" hangingPunct="0">
              <a:spcBef>
                <a:spcPct val="30000"/>
              </a:spcBef>
              <a:spcAft>
                <a:spcPct val="0"/>
              </a:spcAft>
              <a:defRPr sz="1200">
                <a:solidFill>
                  <a:schemeClr val="tx1"/>
                </a:solidFill>
                <a:latin typeface="Calibri" panose="020F05020202040A0204" charset="0"/>
                <a:ea typeface="黑体" panose="02010609060101010101" pitchFamily="49" charset="-122"/>
              </a:defRPr>
            </a:lvl6pPr>
            <a:lvl7pPr marL="2971800" indent="-228600" eaLnBrk="0" fontAlgn="base" hangingPunct="0">
              <a:spcBef>
                <a:spcPct val="30000"/>
              </a:spcBef>
              <a:spcAft>
                <a:spcPct val="0"/>
              </a:spcAft>
              <a:defRPr sz="1200">
                <a:solidFill>
                  <a:schemeClr val="tx1"/>
                </a:solidFill>
                <a:latin typeface="Calibri" panose="020F05020202040A0204" charset="0"/>
                <a:ea typeface="黑体" panose="02010609060101010101" pitchFamily="49" charset="-122"/>
              </a:defRPr>
            </a:lvl7pPr>
            <a:lvl8pPr marL="3429000" indent="-228600" eaLnBrk="0" fontAlgn="base" hangingPunct="0">
              <a:spcBef>
                <a:spcPct val="30000"/>
              </a:spcBef>
              <a:spcAft>
                <a:spcPct val="0"/>
              </a:spcAft>
              <a:defRPr sz="1200">
                <a:solidFill>
                  <a:schemeClr val="tx1"/>
                </a:solidFill>
                <a:latin typeface="Calibri" panose="020F05020202040A0204" charset="0"/>
                <a:ea typeface="黑体" panose="02010609060101010101" pitchFamily="49" charset="-122"/>
              </a:defRPr>
            </a:lvl8pPr>
            <a:lvl9pPr marL="3886200" indent="-228600" eaLnBrk="0" fontAlgn="base" hangingPunct="0">
              <a:spcBef>
                <a:spcPct val="30000"/>
              </a:spcBef>
              <a:spcAft>
                <a:spcPct val="0"/>
              </a:spcAft>
              <a:defRPr sz="1200">
                <a:solidFill>
                  <a:schemeClr val="tx1"/>
                </a:solidFill>
                <a:latin typeface="Calibri" panose="020F05020202040A0204" charset="0"/>
                <a:ea typeface="黑体" panose="02010609060101010101" pitchFamily="49" charset="-122"/>
              </a:defRPr>
            </a:lvl9pPr>
          </a:lstStyle>
          <a:p>
            <a:pPr eaLnBrk="1" hangingPunct="1">
              <a:spcBef>
                <a:spcPct val="0"/>
              </a:spcBef>
              <a:buFontTx/>
              <a:buNone/>
            </a:pPr>
            <a:fld id="{12C986C0-6F64-4F5F-B667-57AD7CC8E0A3}" type="slidenum">
              <a:rPr lang="zh-CN" altLang="en-US" smtClean="0">
                <a:latin typeface="Arial" panose="020B0604020202020204" pitchFamily="34" charset="0"/>
                <a:ea typeface="宋体" panose="02010600030101010101" pitchFamily="2" charset="-122"/>
              </a:rPr>
              <a:t>16</a:t>
            </a:fld>
            <a:endParaRPr lang="zh-CN" altLang="en-US" smtClean="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ChangeArrowheads="1" noTextEdit="1"/>
          </p:cNvSpPr>
          <p:nvPr>
            <p:ph type="sldImg" idx="4294967295"/>
          </p:nvPr>
        </p:nvSpPr>
        <p:spPr bwMode="auto">
          <a:xfrm>
            <a:off x="381000" y="685800"/>
            <a:ext cx="6096000" cy="3429000"/>
          </a:xfrm>
          <a:ln>
            <a:solidFill>
              <a:srgbClr val="000000"/>
            </a:solidFill>
            <a:miter lim="800000"/>
          </a:ln>
        </p:spPr>
      </p:sp>
      <p:sp>
        <p:nvSpPr>
          <p:cNvPr id="78851" name="文本占位符 2"/>
          <p:cNvSpPr>
            <a:spLocks noGrp="1" noChangeArrowheads="1"/>
          </p:cNvSpPr>
          <p:nvPr>
            <p:ph type="body" idx="4294967295"/>
          </p:nvPr>
        </p:nvSpPr>
        <p:spPr/>
        <p:txBody>
          <a:bodyPr/>
          <a:lstStyle/>
          <a:p>
            <a:endParaRPr lang="zh-CN" altLang="en-US" smtClean="0">
              <a:ea typeface="黑体" panose="02010609060101010101" pitchFamily="49"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slideMaster" Target="../slideMasters/slideMaster1.xml"/><Relationship Id="rId4" Type="http://schemas.openxmlformats.org/officeDocument/2006/relationships/tags" Target="../tags/tag7.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slideMaster" Target="../slideMasters/slideMaster1.xml"/><Relationship Id="rId4" Type="http://schemas.openxmlformats.org/officeDocument/2006/relationships/tags" Target="../tags/tag1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slideMaster" Target="../slideMasters/slideMaster1.xml"/><Relationship Id="rId4" Type="http://schemas.openxmlformats.org/officeDocument/2006/relationships/tags" Target="../tags/tag15.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Master" Target="../slideMasters/slideMaster1.xml"/><Relationship Id="rId4" Type="http://schemas.openxmlformats.org/officeDocument/2006/relationships/tags" Target="../tags/tag1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slideMaster" Target="../slideMasters/slideMaster1.xml"/><Relationship Id="rId4" Type="http://schemas.openxmlformats.org/officeDocument/2006/relationships/tags" Target="../tags/tag2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09042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cxnSp>
        <p:nvCxnSpPr>
          <p:cNvPr id="7" name="直接连接符 6"/>
          <p:cNvCxnSpPr/>
          <p:nvPr userDrawn="1">
            <p:custDataLst>
              <p:tags r:id="rId1"/>
            </p:custDataLst>
          </p:nvPr>
        </p:nvCxnSpPr>
        <p:spPr>
          <a:xfrm>
            <a:off x="3" y="843279"/>
            <a:ext cx="9144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91083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学习目标">
    <p:spTree>
      <p:nvGrpSpPr>
        <p:cNvPr id="1" name=""/>
        <p:cNvGrpSpPr/>
        <p:nvPr/>
      </p:nvGrpSpPr>
      <p:grpSpPr>
        <a:xfrm>
          <a:off x="0" y="0"/>
          <a:ext cx="0" cy="0"/>
          <a:chOff x="0" y="0"/>
          <a:chExt cx="0" cy="0"/>
        </a:xfrm>
      </p:grpSpPr>
      <p:cxnSp>
        <p:nvCxnSpPr>
          <p:cNvPr id="7" name="直接连接符 6"/>
          <p:cNvCxnSpPr/>
          <p:nvPr userDrawn="1">
            <p:custDataLst>
              <p:tags r:id="rId1"/>
            </p:custDataLst>
          </p:nvPr>
        </p:nvCxnSpPr>
        <p:spPr>
          <a:xfrm>
            <a:off x="3" y="843279"/>
            <a:ext cx="9144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
        <p:nvSpPr>
          <p:cNvPr id="4" name="菱形 3"/>
          <p:cNvSpPr/>
          <p:nvPr userDrawn="1">
            <p:custDataLst>
              <p:tags r:id="rId2"/>
            </p:custDataLst>
          </p:nvPr>
        </p:nvSpPr>
        <p:spPr>
          <a:xfrm>
            <a:off x="391159" y="235169"/>
            <a:ext cx="360000" cy="360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90" tIns="45696" rIns="91390" bIns="45696" anchor="ctr"/>
          <a:lstStyle/>
          <a:p>
            <a:pPr algn="ctr" defTabSz="816356" fontAlgn="auto">
              <a:spcBef>
                <a:spcPts val="0"/>
              </a:spcBef>
              <a:spcAft>
                <a:spcPts val="0"/>
              </a:spcAft>
              <a:buFontTx/>
              <a:buNone/>
              <a:defRPr/>
            </a:pPr>
            <a:endParaRPr kumimoji="1" lang="zh-CN" altLang="en-US" sz="1600">
              <a:ln>
                <a:solidFill>
                  <a:srgbClr val="E6A774"/>
                </a:solidFill>
              </a:ln>
              <a:solidFill>
                <a:srgbClr val="E6A774"/>
              </a:solidFill>
            </a:endParaRPr>
          </a:p>
        </p:txBody>
      </p:sp>
      <p:cxnSp>
        <p:nvCxnSpPr>
          <p:cNvPr id="5" name="直接连接符 4"/>
          <p:cNvCxnSpPr/>
          <p:nvPr userDrawn="1">
            <p:custDataLst>
              <p:tags r:id="rId3"/>
            </p:custDataLst>
          </p:nvPr>
        </p:nvCxnSpPr>
        <p:spPr>
          <a:xfrm>
            <a:off x="388622" y="648969"/>
            <a:ext cx="1951132" cy="0"/>
          </a:xfrm>
          <a:prstGeom prst="line">
            <a:avLst/>
          </a:prstGeom>
          <a:ln w="25400">
            <a:solidFill>
              <a:srgbClr val="009FB0"/>
            </a:solidFill>
          </a:ln>
        </p:spPr>
        <p:style>
          <a:lnRef idx="1">
            <a:schemeClr val="accent1"/>
          </a:lnRef>
          <a:fillRef idx="0">
            <a:schemeClr val="accent1"/>
          </a:fillRef>
          <a:effectRef idx="0">
            <a:schemeClr val="accent1"/>
          </a:effectRef>
          <a:fontRef idx="minor">
            <a:schemeClr val="tx1"/>
          </a:fontRef>
        </p:style>
      </p:cxnSp>
      <p:sp>
        <p:nvSpPr>
          <p:cNvPr id="6" name="文本框 23"/>
          <p:cNvSpPr txBox="1"/>
          <p:nvPr userDrawn="1">
            <p:custDataLst>
              <p:tags r:id="rId4"/>
            </p:custDataLst>
          </p:nvPr>
        </p:nvSpPr>
        <p:spPr>
          <a:xfrm>
            <a:off x="775673" y="129126"/>
            <a:ext cx="1605280" cy="521970"/>
          </a:xfrm>
          <a:prstGeom prst="rect">
            <a:avLst/>
          </a:prstGeom>
          <a:noFill/>
        </p:spPr>
        <p:txBody>
          <a:bodyPr wrap="square" lIns="91390" tIns="45696" rIns="91390" bIns="45696" rtlCol="0">
            <a:spAutoFit/>
          </a:bodyPr>
          <a:lstStyle/>
          <a:p>
            <a:pPr defTabSz="816356" fontAlgn="auto">
              <a:spcBef>
                <a:spcPts val="0"/>
              </a:spcBef>
              <a:spcAft>
                <a:spcPts val="0"/>
              </a:spcAft>
              <a:buFontTx/>
              <a:buNone/>
            </a:pPr>
            <a:r>
              <a:rPr lang="zh-CN" altLang="en-US" sz="2800" dirty="0">
                <a:solidFill>
                  <a:prstClr val="black"/>
                </a:solidFill>
                <a:latin typeface="黑体" panose="02010609060101010101" pitchFamily="49" charset="-122"/>
                <a:ea typeface="黑体" panose="02010609060101010101" pitchFamily="49" charset="-122"/>
              </a:rPr>
              <a:t>学习目标</a:t>
            </a:r>
          </a:p>
        </p:txBody>
      </p:sp>
    </p:spTree>
    <p:extLst>
      <p:ext uri="{BB962C8B-B14F-4D97-AF65-F5344CB8AC3E}">
        <p14:creationId xmlns:p14="http://schemas.microsoft.com/office/powerpoint/2010/main" val="28513554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导入新课">
    <p:spTree>
      <p:nvGrpSpPr>
        <p:cNvPr id="1" name=""/>
        <p:cNvGrpSpPr/>
        <p:nvPr/>
      </p:nvGrpSpPr>
      <p:grpSpPr>
        <a:xfrm>
          <a:off x="0" y="0"/>
          <a:ext cx="0" cy="0"/>
          <a:chOff x="0" y="0"/>
          <a:chExt cx="0" cy="0"/>
        </a:xfrm>
      </p:grpSpPr>
      <p:cxnSp>
        <p:nvCxnSpPr>
          <p:cNvPr id="7" name="直接连接符 6"/>
          <p:cNvCxnSpPr/>
          <p:nvPr userDrawn="1">
            <p:custDataLst>
              <p:tags r:id="rId1"/>
            </p:custDataLst>
          </p:nvPr>
        </p:nvCxnSpPr>
        <p:spPr>
          <a:xfrm>
            <a:off x="3" y="843279"/>
            <a:ext cx="9144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custDataLst>
              <p:tags r:id="rId2"/>
            </p:custDataLst>
          </p:nvPr>
        </p:nvCxnSpPr>
        <p:spPr>
          <a:xfrm>
            <a:off x="388622" y="648969"/>
            <a:ext cx="1951132" cy="0"/>
          </a:xfrm>
          <a:prstGeom prst="line">
            <a:avLst/>
          </a:prstGeom>
          <a:ln w="25400">
            <a:solidFill>
              <a:srgbClr val="009FB0"/>
            </a:solidFill>
          </a:ln>
        </p:spPr>
        <p:style>
          <a:lnRef idx="1">
            <a:schemeClr val="accent1"/>
          </a:lnRef>
          <a:fillRef idx="0">
            <a:schemeClr val="accent1"/>
          </a:fillRef>
          <a:effectRef idx="0">
            <a:schemeClr val="accent1"/>
          </a:effectRef>
          <a:fontRef idx="minor">
            <a:schemeClr val="tx1"/>
          </a:fontRef>
        </p:style>
      </p:cxnSp>
      <p:sp>
        <p:nvSpPr>
          <p:cNvPr id="6" name="文本框 23"/>
          <p:cNvSpPr txBox="1"/>
          <p:nvPr userDrawn="1">
            <p:custDataLst>
              <p:tags r:id="rId3"/>
            </p:custDataLst>
          </p:nvPr>
        </p:nvSpPr>
        <p:spPr>
          <a:xfrm>
            <a:off x="775673" y="127001"/>
            <a:ext cx="1605280" cy="521970"/>
          </a:xfrm>
          <a:prstGeom prst="rect">
            <a:avLst/>
          </a:prstGeom>
          <a:noFill/>
        </p:spPr>
        <p:txBody>
          <a:bodyPr wrap="square" lIns="91390" tIns="45696" rIns="91390" bIns="45696" rtlCol="0">
            <a:spAutoFit/>
          </a:bodyPr>
          <a:lstStyle/>
          <a:p>
            <a:pPr defTabSz="816356" fontAlgn="auto">
              <a:spcBef>
                <a:spcPts val="0"/>
              </a:spcBef>
              <a:spcAft>
                <a:spcPts val="0"/>
              </a:spcAft>
              <a:buFontTx/>
              <a:buNone/>
            </a:pPr>
            <a:r>
              <a:rPr lang="zh-CN" altLang="en-US" sz="2800" dirty="0" smtClean="0">
                <a:solidFill>
                  <a:prstClr val="black"/>
                </a:solidFill>
                <a:latin typeface="黑体" panose="02010609060101010101" pitchFamily="49" charset="-122"/>
                <a:ea typeface="黑体" panose="02010609060101010101" pitchFamily="49" charset="-122"/>
              </a:rPr>
              <a:t>导入新课</a:t>
            </a:r>
            <a:endParaRPr lang="zh-CN" altLang="en-US" sz="2800" dirty="0">
              <a:solidFill>
                <a:prstClr val="black"/>
              </a:solidFill>
              <a:latin typeface="黑体" panose="02010609060101010101" pitchFamily="49" charset="-122"/>
              <a:ea typeface="黑体" panose="02010609060101010101" pitchFamily="49" charset="-122"/>
            </a:endParaRPr>
          </a:p>
        </p:txBody>
      </p:sp>
      <p:sp>
        <p:nvSpPr>
          <p:cNvPr id="9" name="菱形 8"/>
          <p:cNvSpPr/>
          <p:nvPr userDrawn="1">
            <p:custDataLst>
              <p:tags r:id="rId4"/>
            </p:custDataLst>
          </p:nvPr>
        </p:nvSpPr>
        <p:spPr>
          <a:xfrm>
            <a:off x="391159" y="235169"/>
            <a:ext cx="360000" cy="360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90" tIns="45696" rIns="91390" bIns="45696" anchor="ctr"/>
          <a:lstStyle/>
          <a:p>
            <a:pPr algn="ctr" defTabSz="816356" fontAlgn="auto">
              <a:spcBef>
                <a:spcPts val="0"/>
              </a:spcBef>
              <a:spcAft>
                <a:spcPts val="0"/>
              </a:spcAft>
              <a:buFontTx/>
              <a:buNone/>
              <a:defRPr/>
            </a:pPr>
            <a:endParaRPr kumimoji="1" lang="zh-CN" altLang="en-US" sz="1600">
              <a:ln>
                <a:solidFill>
                  <a:srgbClr val="E6A774"/>
                </a:solidFill>
              </a:ln>
              <a:solidFill>
                <a:srgbClr val="E6A774"/>
              </a:solidFill>
            </a:endParaRPr>
          </a:p>
        </p:txBody>
      </p:sp>
    </p:spTree>
    <p:extLst>
      <p:ext uri="{BB962C8B-B14F-4D97-AF65-F5344CB8AC3E}">
        <p14:creationId xmlns:p14="http://schemas.microsoft.com/office/powerpoint/2010/main" val="39642108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探究新知">
    <p:spTree>
      <p:nvGrpSpPr>
        <p:cNvPr id="1" name=""/>
        <p:cNvGrpSpPr/>
        <p:nvPr/>
      </p:nvGrpSpPr>
      <p:grpSpPr>
        <a:xfrm>
          <a:off x="0" y="0"/>
          <a:ext cx="0" cy="0"/>
          <a:chOff x="0" y="0"/>
          <a:chExt cx="0" cy="0"/>
        </a:xfrm>
      </p:grpSpPr>
      <p:cxnSp>
        <p:nvCxnSpPr>
          <p:cNvPr id="7" name="直接连接符 6"/>
          <p:cNvCxnSpPr/>
          <p:nvPr userDrawn="1">
            <p:custDataLst>
              <p:tags r:id="rId1"/>
            </p:custDataLst>
          </p:nvPr>
        </p:nvCxnSpPr>
        <p:spPr>
          <a:xfrm>
            <a:off x="3" y="843279"/>
            <a:ext cx="9144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custDataLst>
              <p:tags r:id="rId2"/>
            </p:custDataLst>
          </p:nvPr>
        </p:nvCxnSpPr>
        <p:spPr>
          <a:xfrm>
            <a:off x="388622" y="648969"/>
            <a:ext cx="1951132" cy="0"/>
          </a:xfrm>
          <a:prstGeom prst="line">
            <a:avLst/>
          </a:prstGeom>
          <a:ln w="25400">
            <a:solidFill>
              <a:srgbClr val="009FB0"/>
            </a:solidFill>
          </a:ln>
        </p:spPr>
        <p:style>
          <a:lnRef idx="1">
            <a:schemeClr val="accent1"/>
          </a:lnRef>
          <a:fillRef idx="0">
            <a:schemeClr val="accent1"/>
          </a:fillRef>
          <a:effectRef idx="0">
            <a:schemeClr val="accent1"/>
          </a:effectRef>
          <a:fontRef idx="minor">
            <a:schemeClr val="tx1"/>
          </a:fontRef>
        </p:style>
      </p:cxnSp>
      <p:sp>
        <p:nvSpPr>
          <p:cNvPr id="6" name="文本框 23"/>
          <p:cNvSpPr txBox="1"/>
          <p:nvPr userDrawn="1">
            <p:custDataLst>
              <p:tags r:id="rId3"/>
            </p:custDataLst>
          </p:nvPr>
        </p:nvSpPr>
        <p:spPr>
          <a:xfrm>
            <a:off x="775673" y="135534"/>
            <a:ext cx="1605280" cy="521970"/>
          </a:xfrm>
          <a:prstGeom prst="rect">
            <a:avLst/>
          </a:prstGeom>
          <a:noFill/>
        </p:spPr>
        <p:txBody>
          <a:bodyPr wrap="square" lIns="91390" tIns="45696" rIns="91390" bIns="45696" rtlCol="0">
            <a:spAutoFit/>
          </a:bodyPr>
          <a:lstStyle/>
          <a:p>
            <a:pPr defTabSz="816356" fontAlgn="auto">
              <a:spcBef>
                <a:spcPts val="0"/>
              </a:spcBef>
              <a:spcAft>
                <a:spcPts val="0"/>
              </a:spcAft>
              <a:buFontTx/>
              <a:buNone/>
            </a:pPr>
            <a:r>
              <a:rPr lang="zh-CN" altLang="en-US" sz="2800" dirty="0" smtClean="0">
                <a:solidFill>
                  <a:prstClr val="black"/>
                </a:solidFill>
                <a:latin typeface="黑体" panose="02010609060101010101" pitchFamily="49" charset="-122"/>
                <a:ea typeface="黑体" panose="02010609060101010101" pitchFamily="49" charset="-122"/>
              </a:rPr>
              <a:t>探究新知</a:t>
            </a:r>
            <a:endParaRPr lang="zh-CN" altLang="en-US" sz="2800" dirty="0">
              <a:solidFill>
                <a:prstClr val="black"/>
              </a:solidFill>
              <a:latin typeface="黑体" panose="02010609060101010101" pitchFamily="49" charset="-122"/>
              <a:ea typeface="黑体" panose="02010609060101010101" pitchFamily="49" charset="-122"/>
            </a:endParaRPr>
          </a:p>
        </p:txBody>
      </p:sp>
      <p:sp>
        <p:nvSpPr>
          <p:cNvPr id="9" name="菱形 8"/>
          <p:cNvSpPr/>
          <p:nvPr userDrawn="1">
            <p:custDataLst>
              <p:tags r:id="rId4"/>
            </p:custDataLst>
          </p:nvPr>
        </p:nvSpPr>
        <p:spPr>
          <a:xfrm>
            <a:off x="391159" y="235169"/>
            <a:ext cx="360000" cy="360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90" tIns="45696" rIns="91390" bIns="45696" anchor="ctr"/>
          <a:lstStyle/>
          <a:p>
            <a:pPr algn="ctr" defTabSz="816356" fontAlgn="auto">
              <a:spcBef>
                <a:spcPts val="0"/>
              </a:spcBef>
              <a:spcAft>
                <a:spcPts val="0"/>
              </a:spcAft>
              <a:buFontTx/>
              <a:buNone/>
              <a:defRPr/>
            </a:pPr>
            <a:endParaRPr kumimoji="1" lang="zh-CN" altLang="en-US" sz="1600">
              <a:ln>
                <a:solidFill>
                  <a:srgbClr val="E6A774"/>
                </a:solidFill>
              </a:ln>
              <a:solidFill>
                <a:srgbClr val="E6A774"/>
              </a:solidFill>
            </a:endParaRPr>
          </a:p>
        </p:txBody>
      </p:sp>
    </p:spTree>
    <p:extLst>
      <p:ext uri="{BB962C8B-B14F-4D97-AF65-F5344CB8AC3E}">
        <p14:creationId xmlns:p14="http://schemas.microsoft.com/office/powerpoint/2010/main" val="11397980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课堂小结">
    <p:spTree>
      <p:nvGrpSpPr>
        <p:cNvPr id="1" name=""/>
        <p:cNvGrpSpPr/>
        <p:nvPr/>
      </p:nvGrpSpPr>
      <p:grpSpPr>
        <a:xfrm>
          <a:off x="0" y="0"/>
          <a:ext cx="0" cy="0"/>
          <a:chOff x="0" y="0"/>
          <a:chExt cx="0" cy="0"/>
        </a:xfrm>
      </p:grpSpPr>
      <p:cxnSp>
        <p:nvCxnSpPr>
          <p:cNvPr id="7" name="直接连接符 6"/>
          <p:cNvCxnSpPr/>
          <p:nvPr userDrawn="1">
            <p:custDataLst>
              <p:tags r:id="rId1"/>
            </p:custDataLst>
          </p:nvPr>
        </p:nvCxnSpPr>
        <p:spPr>
          <a:xfrm>
            <a:off x="3" y="843279"/>
            <a:ext cx="9144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custDataLst>
              <p:tags r:id="rId2"/>
            </p:custDataLst>
          </p:nvPr>
        </p:nvCxnSpPr>
        <p:spPr>
          <a:xfrm>
            <a:off x="388622" y="648969"/>
            <a:ext cx="1951132" cy="0"/>
          </a:xfrm>
          <a:prstGeom prst="line">
            <a:avLst/>
          </a:prstGeom>
          <a:ln w="25400">
            <a:solidFill>
              <a:srgbClr val="009FB0"/>
            </a:solidFill>
          </a:ln>
        </p:spPr>
        <p:style>
          <a:lnRef idx="1">
            <a:schemeClr val="accent1"/>
          </a:lnRef>
          <a:fillRef idx="0">
            <a:schemeClr val="accent1"/>
          </a:fillRef>
          <a:effectRef idx="0">
            <a:schemeClr val="accent1"/>
          </a:effectRef>
          <a:fontRef idx="minor">
            <a:schemeClr val="tx1"/>
          </a:fontRef>
        </p:style>
      </p:cxnSp>
      <p:sp>
        <p:nvSpPr>
          <p:cNvPr id="6" name="文本框 23"/>
          <p:cNvSpPr txBox="1"/>
          <p:nvPr userDrawn="1">
            <p:custDataLst>
              <p:tags r:id="rId3"/>
            </p:custDataLst>
          </p:nvPr>
        </p:nvSpPr>
        <p:spPr>
          <a:xfrm>
            <a:off x="775673" y="129126"/>
            <a:ext cx="1605280" cy="521970"/>
          </a:xfrm>
          <a:prstGeom prst="rect">
            <a:avLst/>
          </a:prstGeom>
          <a:noFill/>
        </p:spPr>
        <p:txBody>
          <a:bodyPr wrap="square" lIns="91390" tIns="45696" rIns="91390" bIns="45696" rtlCol="0">
            <a:spAutoFit/>
          </a:bodyPr>
          <a:lstStyle/>
          <a:p>
            <a:pPr defTabSz="816356" fontAlgn="auto">
              <a:spcBef>
                <a:spcPts val="0"/>
              </a:spcBef>
              <a:spcAft>
                <a:spcPts val="0"/>
              </a:spcAft>
              <a:buFontTx/>
              <a:buNone/>
            </a:pPr>
            <a:r>
              <a:rPr lang="zh-CN" altLang="en-US" sz="2800" dirty="0" smtClean="0">
                <a:solidFill>
                  <a:prstClr val="black"/>
                </a:solidFill>
                <a:latin typeface="黑体" panose="02010609060101010101" pitchFamily="49" charset="-122"/>
                <a:ea typeface="黑体" panose="02010609060101010101" pitchFamily="49" charset="-122"/>
              </a:rPr>
              <a:t>课堂小结</a:t>
            </a:r>
            <a:endParaRPr lang="zh-CN" altLang="en-US" sz="2800" dirty="0">
              <a:solidFill>
                <a:prstClr val="black"/>
              </a:solidFill>
              <a:latin typeface="黑体" panose="02010609060101010101" pitchFamily="49" charset="-122"/>
              <a:ea typeface="黑体" panose="02010609060101010101" pitchFamily="49" charset="-122"/>
            </a:endParaRPr>
          </a:p>
        </p:txBody>
      </p:sp>
      <p:sp>
        <p:nvSpPr>
          <p:cNvPr id="9" name="菱形 8"/>
          <p:cNvSpPr/>
          <p:nvPr userDrawn="1">
            <p:custDataLst>
              <p:tags r:id="rId4"/>
            </p:custDataLst>
          </p:nvPr>
        </p:nvSpPr>
        <p:spPr>
          <a:xfrm>
            <a:off x="391159" y="235169"/>
            <a:ext cx="360000" cy="360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90" tIns="45696" rIns="91390" bIns="45696" anchor="ctr"/>
          <a:lstStyle/>
          <a:p>
            <a:pPr algn="ctr" defTabSz="816356" fontAlgn="auto">
              <a:spcBef>
                <a:spcPts val="0"/>
              </a:spcBef>
              <a:spcAft>
                <a:spcPts val="0"/>
              </a:spcAft>
              <a:buFontTx/>
              <a:buNone/>
              <a:defRPr/>
            </a:pPr>
            <a:endParaRPr kumimoji="1" lang="zh-CN" altLang="en-US" sz="1600">
              <a:ln>
                <a:solidFill>
                  <a:srgbClr val="E6A774"/>
                </a:solidFill>
              </a:ln>
              <a:solidFill>
                <a:srgbClr val="E6A774"/>
              </a:solidFill>
            </a:endParaRPr>
          </a:p>
        </p:txBody>
      </p:sp>
    </p:spTree>
    <p:extLst>
      <p:ext uri="{BB962C8B-B14F-4D97-AF65-F5344CB8AC3E}">
        <p14:creationId xmlns:p14="http://schemas.microsoft.com/office/powerpoint/2010/main" val="6621752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巩固练习">
    <p:spTree>
      <p:nvGrpSpPr>
        <p:cNvPr id="1" name=""/>
        <p:cNvGrpSpPr/>
        <p:nvPr/>
      </p:nvGrpSpPr>
      <p:grpSpPr>
        <a:xfrm>
          <a:off x="0" y="0"/>
          <a:ext cx="0" cy="0"/>
          <a:chOff x="0" y="0"/>
          <a:chExt cx="0" cy="0"/>
        </a:xfrm>
      </p:grpSpPr>
      <p:cxnSp>
        <p:nvCxnSpPr>
          <p:cNvPr id="7" name="直接连接符 6"/>
          <p:cNvCxnSpPr/>
          <p:nvPr userDrawn="1">
            <p:custDataLst>
              <p:tags r:id="rId1"/>
            </p:custDataLst>
          </p:nvPr>
        </p:nvCxnSpPr>
        <p:spPr>
          <a:xfrm>
            <a:off x="3" y="843279"/>
            <a:ext cx="9144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custDataLst>
              <p:tags r:id="rId2"/>
            </p:custDataLst>
          </p:nvPr>
        </p:nvCxnSpPr>
        <p:spPr>
          <a:xfrm>
            <a:off x="388622" y="648969"/>
            <a:ext cx="1951132" cy="0"/>
          </a:xfrm>
          <a:prstGeom prst="line">
            <a:avLst/>
          </a:prstGeom>
          <a:ln w="25400">
            <a:solidFill>
              <a:srgbClr val="009FB0"/>
            </a:solidFill>
          </a:ln>
        </p:spPr>
        <p:style>
          <a:lnRef idx="1">
            <a:schemeClr val="accent1"/>
          </a:lnRef>
          <a:fillRef idx="0">
            <a:schemeClr val="accent1"/>
          </a:fillRef>
          <a:effectRef idx="0">
            <a:schemeClr val="accent1"/>
          </a:effectRef>
          <a:fontRef idx="minor">
            <a:schemeClr val="tx1"/>
          </a:fontRef>
        </p:style>
      </p:cxnSp>
      <p:sp>
        <p:nvSpPr>
          <p:cNvPr id="6" name="文本框 23"/>
          <p:cNvSpPr txBox="1"/>
          <p:nvPr userDrawn="1">
            <p:custDataLst>
              <p:tags r:id="rId3"/>
            </p:custDataLst>
          </p:nvPr>
        </p:nvSpPr>
        <p:spPr>
          <a:xfrm>
            <a:off x="775673" y="129126"/>
            <a:ext cx="1605280" cy="521970"/>
          </a:xfrm>
          <a:prstGeom prst="rect">
            <a:avLst/>
          </a:prstGeom>
          <a:noFill/>
        </p:spPr>
        <p:txBody>
          <a:bodyPr wrap="square" lIns="91390" tIns="45696" rIns="91390" bIns="45696" rtlCol="0">
            <a:spAutoFit/>
          </a:bodyPr>
          <a:lstStyle/>
          <a:p>
            <a:pPr defTabSz="816356" fontAlgn="auto">
              <a:spcBef>
                <a:spcPts val="0"/>
              </a:spcBef>
              <a:spcAft>
                <a:spcPts val="0"/>
              </a:spcAft>
              <a:buFontTx/>
              <a:buNone/>
            </a:pPr>
            <a:r>
              <a:rPr lang="zh-CN" altLang="en-US" sz="2800" dirty="0" smtClean="0">
                <a:solidFill>
                  <a:prstClr val="black"/>
                </a:solidFill>
                <a:latin typeface="黑体" panose="02010609060101010101" pitchFamily="49" charset="-122"/>
                <a:ea typeface="黑体" panose="02010609060101010101" pitchFamily="49" charset="-122"/>
              </a:rPr>
              <a:t>巩固练习</a:t>
            </a:r>
            <a:endParaRPr lang="zh-CN" altLang="en-US" sz="2800" dirty="0">
              <a:solidFill>
                <a:prstClr val="black"/>
              </a:solidFill>
              <a:latin typeface="黑体" panose="02010609060101010101" pitchFamily="49" charset="-122"/>
              <a:ea typeface="黑体" panose="02010609060101010101" pitchFamily="49" charset="-122"/>
            </a:endParaRPr>
          </a:p>
        </p:txBody>
      </p:sp>
      <p:sp>
        <p:nvSpPr>
          <p:cNvPr id="9" name="菱形 8"/>
          <p:cNvSpPr/>
          <p:nvPr userDrawn="1">
            <p:custDataLst>
              <p:tags r:id="rId4"/>
            </p:custDataLst>
          </p:nvPr>
        </p:nvSpPr>
        <p:spPr>
          <a:xfrm>
            <a:off x="391159" y="235169"/>
            <a:ext cx="360000" cy="360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90" tIns="45696" rIns="91390" bIns="45696" anchor="ctr"/>
          <a:lstStyle/>
          <a:p>
            <a:pPr algn="ctr" defTabSz="816356" fontAlgn="auto">
              <a:spcBef>
                <a:spcPts val="0"/>
              </a:spcBef>
              <a:spcAft>
                <a:spcPts val="0"/>
              </a:spcAft>
              <a:buFontTx/>
              <a:buNone/>
              <a:defRPr/>
            </a:pPr>
            <a:endParaRPr kumimoji="1" lang="zh-CN" altLang="en-US" sz="1600">
              <a:ln>
                <a:solidFill>
                  <a:srgbClr val="E6A774"/>
                </a:solidFill>
              </a:ln>
              <a:solidFill>
                <a:srgbClr val="E6A774"/>
              </a:solidFill>
            </a:endParaRPr>
          </a:p>
        </p:txBody>
      </p:sp>
    </p:spTree>
    <p:extLst>
      <p:ext uri="{BB962C8B-B14F-4D97-AF65-F5344CB8AC3E}">
        <p14:creationId xmlns:p14="http://schemas.microsoft.com/office/powerpoint/2010/main" val="1286945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当堂训练">
    <p:spTree>
      <p:nvGrpSpPr>
        <p:cNvPr id="1" name=""/>
        <p:cNvGrpSpPr/>
        <p:nvPr/>
      </p:nvGrpSpPr>
      <p:grpSpPr>
        <a:xfrm>
          <a:off x="0" y="0"/>
          <a:ext cx="0" cy="0"/>
          <a:chOff x="0" y="0"/>
          <a:chExt cx="0" cy="0"/>
        </a:xfrm>
      </p:grpSpPr>
      <p:sp>
        <p:nvSpPr>
          <p:cNvPr id="4" name="文本框 6"/>
          <p:cNvSpPr txBox="1">
            <a:spLocks noChangeArrowheads="1"/>
          </p:cNvSpPr>
          <p:nvPr userDrawn="1"/>
        </p:nvSpPr>
        <p:spPr bwMode="auto">
          <a:xfrm>
            <a:off x="1113723" y="267632"/>
            <a:ext cx="1624375" cy="523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90" tIns="45694" rIns="91390" bIns="4569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816356" eaLnBrk="1" hangingPunct="1"/>
            <a:r>
              <a:rPr kumimoji="1" lang="zh-CN" altLang="en-US" sz="2800" dirty="0">
                <a:solidFill>
                  <a:prstClr val="black"/>
                </a:solidFill>
                <a:latin typeface="黑体" panose="02010609060101010101" pitchFamily="49" charset="-122"/>
                <a:ea typeface="黑体" panose="02010609060101010101" pitchFamily="49" charset="-122"/>
              </a:rPr>
              <a:t>当堂训练</a:t>
            </a:r>
          </a:p>
        </p:txBody>
      </p:sp>
      <p:cxnSp>
        <p:nvCxnSpPr>
          <p:cNvPr id="5" name="直接连接符 4"/>
          <p:cNvCxnSpPr/>
          <p:nvPr userDrawn="1"/>
        </p:nvCxnSpPr>
        <p:spPr>
          <a:xfrm>
            <a:off x="647784" y="786591"/>
            <a:ext cx="8497406" cy="635"/>
          </a:xfrm>
          <a:prstGeom prst="line">
            <a:avLst/>
          </a:prstGeom>
          <a:ln w="38100">
            <a:solidFill>
              <a:srgbClr val="E0F1EF"/>
            </a:solidFill>
          </a:ln>
        </p:spPr>
        <p:style>
          <a:lnRef idx="1">
            <a:schemeClr val="accent1"/>
          </a:lnRef>
          <a:fillRef idx="0">
            <a:schemeClr val="accent1"/>
          </a:fillRef>
          <a:effectRef idx="0">
            <a:schemeClr val="accent1"/>
          </a:effectRef>
          <a:fontRef idx="minor">
            <a:schemeClr val="tx1"/>
          </a:fontRef>
        </p:style>
      </p:cxnSp>
      <p:pic>
        <p:nvPicPr>
          <p:cNvPr id="6" name="图片 5" descr="笔"/>
          <p:cNvPicPr>
            <a:picLocks noChangeAspect="1"/>
          </p:cNvPicPr>
          <p:nvPr userDrawn="1"/>
        </p:nvPicPr>
        <p:blipFill>
          <a:blip r:embed="rId2"/>
          <a:stretch>
            <a:fillRect/>
          </a:stretch>
        </p:blipFill>
        <p:spPr>
          <a:xfrm>
            <a:off x="611593" y="195538"/>
            <a:ext cx="490919" cy="694529"/>
          </a:xfrm>
          <a:prstGeom prst="rect">
            <a:avLst/>
          </a:prstGeom>
        </p:spPr>
      </p:pic>
    </p:spTree>
    <p:extLst>
      <p:ext uri="{BB962C8B-B14F-4D97-AF65-F5344CB8AC3E}">
        <p14:creationId xmlns:p14="http://schemas.microsoft.com/office/powerpoint/2010/main" val="35776177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课后作业">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rcRect t="17556" b="14741"/>
          <a:stretch>
            <a:fillRect/>
          </a:stretch>
        </p:blipFill>
        <p:spPr>
          <a:xfrm>
            <a:off x="565157" y="246384"/>
            <a:ext cx="8013065" cy="4698366"/>
          </a:xfrm>
          <a:prstGeom prst="rect">
            <a:avLst/>
          </a:prstGeom>
        </p:spPr>
      </p:pic>
      <p:pic>
        <p:nvPicPr>
          <p:cNvPr id="3" name="图片 2"/>
          <p:cNvPicPr>
            <a:picLocks noChangeAspect="1"/>
          </p:cNvPicPr>
          <p:nvPr userDrawn="1"/>
        </p:nvPicPr>
        <p:blipFill>
          <a:blip r:embed="rId3">
            <a:lum contrast="-12000"/>
          </a:blip>
          <a:srcRect t="40148" b="36667"/>
          <a:stretch>
            <a:fillRect/>
          </a:stretch>
        </p:blipFill>
        <p:spPr>
          <a:xfrm>
            <a:off x="2048834" y="915036"/>
            <a:ext cx="5046344" cy="864627"/>
          </a:xfrm>
          <a:prstGeom prst="rect">
            <a:avLst/>
          </a:prstGeom>
        </p:spPr>
      </p:pic>
      <p:sp>
        <p:nvSpPr>
          <p:cNvPr id="4" name="TextBox 3"/>
          <p:cNvSpPr txBox="1"/>
          <p:nvPr userDrawn="1"/>
        </p:nvSpPr>
        <p:spPr>
          <a:xfrm>
            <a:off x="3347550" y="999564"/>
            <a:ext cx="2448272" cy="584775"/>
          </a:xfrm>
          <a:prstGeom prst="rect">
            <a:avLst/>
          </a:prstGeom>
          <a:noFill/>
        </p:spPr>
        <p:txBody>
          <a:bodyPr wrap="square" lIns="91390" tIns="45696" rIns="91390" bIns="45696" rtlCol="0">
            <a:spAutoFit/>
          </a:bodyPr>
          <a:lstStyle/>
          <a:p>
            <a:pPr algn="ctr" defTabSz="816356" fontAlgn="auto">
              <a:spcBef>
                <a:spcPts val="0"/>
              </a:spcBef>
              <a:spcAft>
                <a:spcPts val="0"/>
              </a:spcAft>
              <a:buFontTx/>
              <a:buNone/>
            </a:pPr>
            <a:r>
              <a:rPr lang="zh-CN" altLang="en-US" sz="3200" dirty="0" smtClean="0">
                <a:solidFill>
                  <a:prstClr val="black"/>
                </a:solidFill>
                <a:latin typeface="黑体" pitchFamily="49" charset="-122"/>
                <a:ea typeface="黑体" pitchFamily="49" charset="-122"/>
              </a:rPr>
              <a:t>课后作业</a:t>
            </a:r>
            <a:endParaRPr lang="zh-CN" altLang="en-US" sz="3200" dirty="0">
              <a:solidFill>
                <a:prstClr val="black"/>
              </a:solidFill>
              <a:latin typeface="黑体" pitchFamily="49" charset="-122"/>
              <a:ea typeface="黑体" pitchFamily="49" charset="-122"/>
            </a:endParaRPr>
          </a:p>
        </p:txBody>
      </p:sp>
    </p:spTree>
    <p:extLst>
      <p:ext uri="{BB962C8B-B14F-4D97-AF65-F5344CB8AC3E}">
        <p14:creationId xmlns:p14="http://schemas.microsoft.com/office/powerpoint/2010/main" val="39912792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7619396" y="195581"/>
            <a:ext cx="1283909" cy="520065"/>
          </a:xfrm>
          <a:prstGeom prst="rect">
            <a:avLst/>
          </a:prstGeom>
        </p:spPr>
      </p:pic>
    </p:spTree>
    <p:extLst>
      <p:ext uri="{BB962C8B-B14F-4D97-AF65-F5344CB8AC3E}">
        <p14:creationId xmlns:p14="http://schemas.microsoft.com/office/powerpoint/2010/main" val="1797056564"/>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txStyles>
    <p:titleStyle>
      <a:lvl1pPr algn="ctr" defTabSz="914264" rtl="0" eaLnBrk="1" latinLnBrk="0" hangingPunct="1">
        <a:spcBef>
          <a:spcPct val="0"/>
        </a:spcBef>
        <a:buNone/>
        <a:defRPr sz="4400" kern="1200">
          <a:solidFill>
            <a:schemeClr val="tx1"/>
          </a:solidFill>
          <a:latin typeface="+mj-lt"/>
          <a:ea typeface="+mj-ea"/>
          <a:cs typeface="+mj-cs"/>
        </a:defRPr>
      </a:lvl1pPr>
    </p:titleStyle>
    <p:bodyStyle>
      <a:lvl1pPr marL="342850" indent="-342850" algn="l" defTabSz="914264"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838" indent="-285708" algn="l" defTabSz="914264"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830" indent="-228566" algn="l" defTabSz="914264"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960" indent="-228566" algn="l" defTabSz="91426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090" indent="-228566" algn="l" defTabSz="91426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224" indent="-228566" algn="l" defTabSz="91426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355" indent="-228566" algn="l" defTabSz="91426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486" indent="-228566" algn="l" defTabSz="91426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618" indent="-228566" algn="l" defTabSz="91426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264" rtl="0" eaLnBrk="1" latinLnBrk="0" hangingPunct="1">
        <a:defRPr sz="1800" kern="1200">
          <a:solidFill>
            <a:schemeClr val="tx1"/>
          </a:solidFill>
          <a:latin typeface="+mn-lt"/>
          <a:ea typeface="+mn-ea"/>
          <a:cs typeface="+mn-cs"/>
        </a:defRPr>
      </a:lvl1pPr>
      <a:lvl2pPr marL="457132" algn="l" defTabSz="914264" rtl="0" eaLnBrk="1" latinLnBrk="0" hangingPunct="1">
        <a:defRPr sz="1800" kern="1200">
          <a:solidFill>
            <a:schemeClr val="tx1"/>
          </a:solidFill>
          <a:latin typeface="+mn-lt"/>
          <a:ea typeface="+mn-ea"/>
          <a:cs typeface="+mn-cs"/>
        </a:defRPr>
      </a:lvl2pPr>
      <a:lvl3pPr marL="914264" algn="l" defTabSz="914264" rtl="0" eaLnBrk="1" latinLnBrk="0" hangingPunct="1">
        <a:defRPr sz="1800" kern="1200">
          <a:solidFill>
            <a:schemeClr val="tx1"/>
          </a:solidFill>
          <a:latin typeface="+mn-lt"/>
          <a:ea typeface="+mn-ea"/>
          <a:cs typeface="+mn-cs"/>
        </a:defRPr>
      </a:lvl3pPr>
      <a:lvl4pPr marL="1371395" algn="l" defTabSz="914264" rtl="0" eaLnBrk="1" latinLnBrk="0" hangingPunct="1">
        <a:defRPr sz="1800" kern="1200">
          <a:solidFill>
            <a:schemeClr val="tx1"/>
          </a:solidFill>
          <a:latin typeface="+mn-lt"/>
          <a:ea typeface="+mn-ea"/>
          <a:cs typeface="+mn-cs"/>
        </a:defRPr>
      </a:lvl4pPr>
      <a:lvl5pPr marL="1828526" algn="l" defTabSz="914264" rtl="0" eaLnBrk="1" latinLnBrk="0" hangingPunct="1">
        <a:defRPr sz="1800" kern="1200">
          <a:solidFill>
            <a:schemeClr val="tx1"/>
          </a:solidFill>
          <a:latin typeface="+mn-lt"/>
          <a:ea typeface="+mn-ea"/>
          <a:cs typeface="+mn-cs"/>
        </a:defRPr>
      </a:lvl5pPr>
      <a:lvl6pPr marL="2285657" algn="l" defTabSz="914264" rtl="0" eaLnBrk="1" latinLnBrk="0" hangingPunct="1">
        <a:defRPr sz="1800" kern="1200">
          <a:solidFill>
            <a:schemeClr val="tx1"/>
          </a:solidFill>
          <a:latin typeface="+mn-lt"/>
          <a:ea typeface="+mn-ea"/>
          <a:cs typeface="+mn-cs"/>
        </a:defRPr>
      </a:lvl6pPr>
      <a:lvl7pPr marL="2742790" algn="l" defTabSz="914264" rtl="0" eaLnBrk="1" latinLnBrk="0" hangingPunct="1">
        <a:defRPr sz="1800" kern="1200">
          <a:solidFill>
            <a:schemeClr val="tx1"/>
          </a:solidFill>
          <a:latin typeface="+mn-lt"/>
          <a:ea typeface="+mn-ea"/>
          <a:cs typeface="+mn-cs"/>
        </a:defRPr>
      </a:lvl7pPr>
      <a:lvl8pPr marL="3199920" algn="l" defTabSz="914264" rtl="0" eaLnBrk="1" latinLnBrk="0" hangingPunct="1">
        <a:defRPr sz="1800" kern="1200">
          <a:solidFill>
            <a:schemeClr val="tx1"/>
          </a:solidFill>
          <a:latin typeface="+mn-lt"/>
          <a:ea typeface="+mn-ea"/>
          <a:cs typeface="+mn-cs"/>
        </a:defRPr>
      </a:lvl8pPr>
      <a:lvl9pPr marL="3657052" algn="l" defTabSz="91426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 Id="rId5" Type="http://schemas.openxmlformats.org/officeDocument/2006/relationships/image" Target="../media/image24.jpe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GI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0.GIF"/><Relationship Id="rId1" Type="http://schemas.openxmlformats.org/officeDocument/2006/relationships/slideLayout" Target="../slideLayouts/slideLayout5.xml"/><Relationship Id="rId4" Type="http://schemas.openxmlformats.org/officeDocument/2006/relationships/image" Target="../media/image32.GIF"/></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35.tiff"/><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7.jpe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1691680" y="2283718"/>
            <a:ext cx="7019823" cy="1477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6" tIns="45697" rIns="91396" bIns="45697">
            <a:spAutoFit/>
          </a:bodyPr>
          <a:lstStyle>
            <a:lvl1pPr>
              <a:tabLst>
                <a:tab pos="2695575" algn="l"/>
              </a:tabLst>
              <a:defRPr sz="2000" b="1">
                <a:solidFill>
                  <a:schemeClr val="tx1"/>
                </a:solidFill>
                <a:latin typeface="Arial" charset="0"/>
                <a:ea typeface="宋体" pitchFamily="2" charset="-122"/>
              </a:defRPr>
            </a:lvl1pPr>
            <a:lvl2pPr marL="742950" indent="-285750">
              <a:tabLst>
                <a:tab pos="2695575" algn="l"/>
              </a:tabLst>
              <a:defRPr sz="2000" b="1">
                <a:solidFill>
                  <a:schemeClr val="tx1"/>
                </a:solidFill>
                <a:latin typeface="Arial" charset="0"/>
                <a:ea typeface="宋体" pitchFamily="2" charset="-122"/>
              </a:defRPr>
            </a:lvl2pPr>
            <a:lvl3pPr marL="1143000" indent="-228600">
              <a:tabLst>
                <a:tab pos="2695575" algn="l"/>
              </a:tabLst>
              <a:defRPr sz="2000" b="1">
                <a:solidFill>
                  <a:schemeClr val="tx1"/>
                </a:solidFill>
                <a:latin typeface="Arial" charset="0"/>
                <a:ea typeface="宋体" pitchFamily="2" charset="-122"/>
              </a:defRPr>
            </a:lvl3pPr>
            <a:lvl4pPr marL="1600200" indent="-228600">
              <a:tabLst>
                <a:tab pos="2695575" algn="l"/>
              </a:tabLst>
              <a:defRPr sz="2000" b="1">
                <a:solidFill>
                  <a:schemeClr val="tx1"/>
                </a:solidFill>
                <a:latin typeface="Arial" charset="0"/>
                <a:ea typeface="宋体" pitchFamily="2" charset="-122"/>
              </a:defRPr>
            </a:lvl4pPr>
            <a:lvl5pPr marL="2057400" indent="-228600">
              <a:tabLst>
                <a:tab pos="2695575" algn="l"/>
              </a:tabLst>
              <a:defRPr sz="2000" b="1">
                <a:solidFill>
                  <a:schemeClr val="tx1"/>
                </a:solidFill>
                <a:latin typeface="Arial" charset="0"/>
                <a:ea typeface="宋体" pitchFamily="2" charset="-122"/>
              </a:defRPr>
            </a:lvl5pPr>
            <a:lvl6pPr marL="2514600" indent="-228600" eaLnBrk="0" fontAlgn="base" hangingPunct="0">
              <a:spcBef>
                <a:spcPct val="0"/>
              </a:spcBef>
              <a:spcAft>
                <a:spcPct val="0"/>
              </a:spcAft>
              <a:tabLst>
                <a:tab pos="2695575" algn="l"/>
              </a:tabLst>
              <a:defRPr sz="2000" b="1">
                <a:solidFill>
                  <a:schemeClr val="tx1"/>
                </a:solidFill>
                <a:latin typeface="Arial" charset="0"/>
                <a:ea typeface="宋体" pitchFamily="2" charset="-122"/>
              </a:defRPr>
            </a:lvl6pPr>
            <a:lvl7pPr marL="2971800" indent="-228600" eaLnBrk="0" fontAlgn="base" hangingPunct="0">
              <a:spcBef>
                <a:spcPct val="0"/>
              </a:spcBef>
              <a:spcAft>
                <a:spcPct val="0"/>
              </a:spcAft>
              <a:tabLst>
                <a:tab pos="2695575" algn="l"/>
              </a:tabLst>
              <a:defRPr sz="2000" b="1">
                <a:solidFill>
                  <a:schemeClr val="tx1"/>
                </a:solidFill>
                <a:latin typeface="Arial" charset="0"/>
                <a:ea typeface="宋体" pitchFamily="2" charset="-122"/>
              </a:defRPr>
            </a:lvl7pPr>
            <a:lvl8pPr marL="3429000" indent="-228600" eaLnBrk="0" fontAlgn="base" hangingPunct="0">
              <a:spcBef>
                <a:spcPct val="0"/>
              </a:spcBef>
              <a:spcAft>
                <a:spcPct val="0"/>
              </a:spcAft>
              <a:tabLst>
                <a:tab pos="2695575" algn="l"/>
              </a:tabLst>
              <a:defRPr sz="2000" b="1">
                <a:solidFill>
                  <a:schemeClr val="tx1"/>
                </a:solidFill>
                <a:latin typeface="Arial" charset="0"/>
                <a:ea typeface="宋体" pitchFamily="2" charset="-122"/>
              </a:defRPr>
            </a:lvl8pPr>
            <a:lvl9pPr marL="3886200" indent="-228600" eaLnBrk="0" fontAlgn="base" hangingPunct="0">
              <a:spcBef>
                <a:spcPct val="0"/>
              </a:spcBef>
              <a:spcAft>
                <a:spcPct val="0"/>
              </a:spcAft>
              <a:tabLst>
                <a:tab pos="2695575" algn="l"/>
              </a:tabLst>
              <a:defRPr sz="2000" b="1">
                <a:solidFill>
                  <a:schemeClr val="tx1"/>
                </a:solidFill>
                <a:latin typeface="Arial" charset="0"/>
                <a:ea typeface="宋体" pitchFamily="2" charset="-122"/>
              </a:defRPr>
            </a:lvl9pPr>
          </a:lstStyle>
          <a:p>
            <a:pPr algn="ctr" defTabSz="816335" fontAlgn="auto">
              <a:spcBef>
                <a:spcPct val="50000"/>
              </a:spcBef>
              <a:spcAft>
                <a:spcPts val="0"/>
              </a:spcAft>
            </a:pPr>
            <a:r>
              <a:rPr lang="en-US" altLang="en-US" sz="3600" b="0" dirty="0">
                <a:solidFill>
                  <a:prstClr val="black"/>
                </a:solidFill>
                <a:latin typeface="黑体" pitchFamily="2" charset="-122"/>
                <a:ea typeface="黑体" pitchFamily="2" charset="-122"/>
              </a:rPr>
              <a:t>  6.1</a:t>
            </a:r>
            <a:r>
              <a:rPr lang="en-US" altLang="zh-CN" sz="3600" b="0" dirty="0">
                <a:solidFill>
                  <a:prstClr val="black"/>
                </a:solidFill>
                <a:latin typeface="黑体" pitchFamily="2" charset="-122"/>
                <a:ea typeface="黑体" pitchFamily="2" charset="-122"/>
              </a:rPr>
              <a:t>   </a:t>
            </a:r>
            <a:r>
              <a:rPr lang="zh-CN" altLang="en-US" sz="3600" b="0" dirty="0">
                <a:solidFill>
                  <a:prstClr val="black"/>
                </a:solidFill>
                <a:latin typeface="黑体" pitchFamily="2" charset="-122"/>
                <a:ea typeface="黑体" pitchFamily="2" charset="-122"/>
              </a:rPr>
              <a:t>几何图形</a:t>
            </a:r>
            <a:endParaRPr lang="en-US" altLang="zh-CN" sz="3600" b="0" dirty="0">
              <a:solidFill>
                <a:prstClr val="black"/>
              </a:solidFill>
              <a:latin typeface="黑体" pitchFamily="2" charset="-122"/>
              <a:ea typeface="黑体" pitchFamily="2" charset="-122"/>
            </a:endParaRPr>
          </a:p>
          <a:p>
            <a:pPr algn="ctr" defTabSz="816335" fontAlgn="auto">
              <a:spcBef>
                <a:spcPct val="50000"/>
              </a:spcBef>
              <a:spcAft>
                <a:spcPts val="0"/>
              </a:spcAft>
            </a:pPr>
            <a:r>
              <a:rPr lang="en-US" altLang="zh-CN" sz="3600" b="0" dirty="0" smtClean="0">
                <a:solidFill>
                  <a:srgbClr val="FF0000"/>
                </a:solidFill>
                <a:latin typeface="黑体" pitchFamily="2" charset="-122"/>
                <a:ea typeface="黑体" pitchFamily="2" charset="-122"/>
              </a:rPr>
              <a:t>6.1.2  </a:t>
            </a:r>
            <a:r>
              <a:rPr lang="zh-CN" altLang="en-US" sz="3600" b="0" dirty="0" smtClean="0">
                <a:solidFill>
                  <a:srgbClr val="FF0000"/>
                </a:solidFill>
                <a:latin typeface="黑体" pitchFamily="2" charset="-122"/>
                <a:ea typeface="黑体" pitchFamily="2" charset="-122"/>
              </a:rPr>
              <a:t>点</a:t>
            </a:r>
            <a:r>
              <a:rPr lang="zh-CN" altLang="en-US" sz="3600" b="0" dirty="0">
                <a:solidFill>
                  <a:srgbClr val="FF0000"/>
                </a:solidFill>
                <a:latin typeface="黑体" pitchFamily="2" charset="-122"/>
                <a:ea typeface="黑体" pitchFamily="2" charset="-122"/>
              </a:rPr>
              <a:t>、线、面、体</a:t>
            </a:r>
            <a:endParaRPr lang="en-US" altLang="zh-CN" sz="3600" b="0" dirty="0">
              <a:solidFill>
                <a:srgbClr val="FF0000"/>
              </a:solidFill>
              <a:latin typeface="黑体" pitchFamily="2" charset="-122"/>
              <a:ea typeface="黑体" pitchFamily="2" charset="-122"/>
            </a:endParaRPr>
          </a:p>
        </p:txBody>
      </p:sp>
      <p:sp>
        <p:nvSpPr>
          <p:cNvPr id="6" name="Rectangle 9"/>
          <p:cNvSpPr>
            <a:spLocks noChangeArrowheads="1"/>
          </p:cNvSpPr>
          <p:nvPr/>
        </p:nvSpPr>
        <p:spPr bwMode="auto">
          <a:xfrm>
            <a:off x="2195426" y="1348567"/>
            <a:ext cx="6198813" cy="784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396" tIns="45697" rIns="91396" bIns="45697">
            <a:spAutoFit/>
          </a:bodyPr>
          <a:lstStyle/>
          <a:p>
            <a:pPr algn="ctr" defTabSz="816335" fontAlgn="auto">
              <a:spcBef>
                <a:spcPct val="50000"/>
              </a:spcBef>
              <a:spcAft>
                <a:spcPts val="0"/>
              </a:spcAft>
            </a:pPr>
            <a:r>
              <a:rPr lang="en-US" altLang="en-US" sz="4500" dirty="0">
                <a:solidFill>
                  <a:prstClr val="black"/>
                </a:solidFill>
                <a:latin typeface="隶书" pitchFamily="49" charset="-122"/>
                <a:ea typeface="隶书" pitchFamily="49" charset="-122"/>
              </a:rPr>
              <a:t>第</a:t>
            </a:r>
            <a:r>
              <a:rPr lang="zh-CN" altLang="en-US" sz="4500" dirty="0">
                <a:solidFill>
                  <a:prstClr val="black"/>
                </a:solidFill>
                <a:latin typeface="隶书" pitchFamily="49" charset="-122"/>
                <a:ea typeface="隶书" pitchFamily="49" charset="-122"/>
              </a:rPr>
              <a:t>六</a:t>
            </a:r>
            <a:r>
              <a:rPr lang="en-US" altLang="en-US" sz="4500" dirty="0">
                <a:solidFill>
                  <a:prstClr val="black"/>
                </a:solidFill>
                <a:latin typeface="隶书" pitchFamily="49" charset="-122"/>
                <a:ea typeface="隶书" pitchFamily="49" charset="-122"/>
              </a:rPr>
              <a:t>章</a:t>
            </a:r>
            <a:r>
              <a:rPr lang="zh-CN" altLang="en-US" sz="4500" dirty="0">
                <a:solidFill>
                  <a:prstClr val="black"/>
                </a:solidFill>
                <a:latin typeface="隶书" pitchFamily="49" charset="-122"/>
                <a:ea typeface="隶书" pitchFamily="49" charset="-122"/>
              </a:rPr>
              <a:t>  几何图形初步</a:t>
            </a:r>
          </a:p>
        </p:txBody>
      </p:sp>
    </p:spTree>
    <p:extLst>
      <p:ext uri="{BB962C8B-B14F-4D97-AF65-F5344CB8AC3E}">
        <p14:creationId xmlns:p14="http://schemas.microsoft.com/office/powerpoint/2010/main" val="40423328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nvSpPr>
        <p:spPr bwMode="auto">
          <a:xfrm>
            <a:off x="489474" y="915566"/>
            <a:ext cx="8226119" cy="2851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900"/>
              </a:lnSpc>
            </a:pPr>
            <a:r>
              <a:rPr lang="zh-CN" altLang="en-US" sz="2400" b="1" dirty="0">
                <a:latin typeface="+mn-lt"/>
                <a:ea typeface="楷体" panose="02010609060101010101" pitchFamily="49" charset="-122"/>
              </a:rPr>
              <a:t>         观察长方体、圆柱、棱锥等熟悉的几何体模型，结合下列问题小组合作探究：</a:t>
            </a:r>
          </a:p>
          <a:p>
            <a:pPr eaLnBrk="1" hangingPunct="1">
              <a:lnSpc>
                <a:spcPts val="3900"/>
              </a:lnSpc>
            </a:pPr>
            <a:r>
              <a:rPr lang="en-US" altLang="zh-CN" sz="2400" b="1" dirty="0">
                <a:latin typeface="+mn-lt"/>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a:t>
            </a:r>
            <a:r>
              <a:rPr lang="en-US" altLang="zh-CN" sz="2400" b="1" dirty="0">
                <a:latin typeface="+mn-lt"/>
                <a:ea typeface="楷体" panose="02010609060101010101" pitchFamily="49" charset="-122"/>
              </a:rPr>
              <a:t>1</a:t>
            </a:r>
            <a:r>
              <a:rPr lang="en-US" altLang="zh-CN" sz="2400" b="1" dirty="0">
                <a:latin typeface="楷体" panose="02010609060101010101" pitchFamily="49" charset="-122"/>
                <a:ea typeface="楷体" panose="02010609060101010101" pitchFamily="49" charset="-122"/>
              </a:rPr>
              <a:t>)</a:t>
            </a:r>
            <a:r>
              <a:rPr lang="en-US" altLang="zh-CN" sz="2400" b="1" dirty="0">
                <a:latin typeface="+mn-lt"/>
                <a:ea typeface="楷体" panose="02010609060101010101" pitchFamily="49" charset="-122"/>
              </a:rPr>
              <a:t> </a:t>
            </a:r>
            <a:r>
              <a:rPr lang="zh-CN" altLang="en-US" sz="2400" b="1" dirty="0">
                <a:latin typeface="+mn-lt"/>
                <a:ea typeface="楷体" panose="02010609060101010101" pitchFamily="49" charset="-122"/>
              </a:rPr>
              <a:t>面和面相交的地方形成了什么？它们有什么不同吗？</a:t>
            </a:r>
            <a:endParaRPr lang="en-US" altLang="zh-CN" sz="2400" b="1" dirty="0">
              <a:latin typeface="+mn-lt"/>
              <a:ea typeface="楷体" panose="02010609060101010101" pitchFamily="49" charset="-122"/>
            </a:endParaRPr>
          </a:p>
          <a:p>
            <a:pPr eaLnBrk="1" hangingPunct="1">
              <a:lnSpc>
                <a:spcPts val="3900"/>
              </a:lnSpc>
            </a:pPr>
            <a:r>
              <a:rPr lang="en-US" altLang="zh-CN" sz="2400" b="1" dirty="0">
                <a:latin typeface="+mn-lt"/>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a:t>
            </a:r>
            <a:r>
              <a:rPr lang="en-US" altLang="zh-CN" sz="2400" b="1" dirty="0">
                <a:latin typeface="+mn-lt"/>
                <a:ea typeface="楷体" panose="02010609060101010101" pitchFamily="49" charset="-122"/>
              </a:rPr>
              <a:t>2</a:t>
            </a:r>
            <a:r>
              <a:rPr lang="en-US" altLang="zh-CN" sz="2400" b="1" dirty="0">
                <a:latin typeface="楷体" panose="02010609060101010101" pitchFamily="49" charset="-122"/>
                <a:ea typeface="楷体" panose="02010609060101010101" pitchFamily="49" charset="-122"/>
              </a:rPr>
              <a:t>)</a:t>
            </a:r>
            <a:r>
              <a:rPr lang="en-US" altLang="zh-CN" sz="2400" b="1" dirty="0">
                <a:latin typeface="+mn-lt"/>
                <a:ea typeface="楷体" panose="02010609060101010101" pitchFamily="49" charset="-122"/>
              </a:rPr>
              <a:t> </a:t>
            </a:r>
            <a:r>
              <a:rPr lang="zh-CN" altLang="en-US" sz="2400" b="1" dirty="0">
                <a:latin typeface="+mn-lt"/>
                <a:ea typeface="楷体" panose="02010609060101010101" pitchFamily="49" charset="-122"/>
              </a:rPr>
              <a:t>线和线相交处又形成了什么？它们有什么不同吗？</a:t>
            </a:r>
          </a:p>
        </p:txBody>
      </p:sp>
      <p:pic>
        <p:nvPicPr>
          <p:cNvPr id="54275" name="Picture 7" descr="g2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96113" y="3260071"/>
            <a:ext cx="1090612" cy="134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6" name="Picture 5" descr="g2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75138" y="3260071"/>
            <a:ext cx="969962" cy="134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立方体 3"/>
          <p:cNvSpPr/>
          <p:nvPr/>
        </p:nvSpPr>
        <p:spPr>
          <a:xfrm>
            <a:off x="1428271" y="3513095"/>
            <a:ext cx="1353503" cy="842486"/>
          </a:xfrm>
          <a:prstGeom prst="cube">
            <a:avLst/>
          </a:prstGeom>
          <a:solidFill>
            <a:srgbClr val="F19EF8"/>
          </a:solidFill>
          <a:ln w="28575" cap="flat" cmpd="sng" algn="ctr">
            <a:solidFill>
              <a:schemeClr val="tx1"/>
            </a:solidFill>
            <a:prstDash val="solid"/>
            <a:round/>
            <a:headEnd type="none" w="med" len="med"/>
            <a:tailEnd type="none" w="med" len="med"/>
          </a:ln>
          <a:effectLst>
            <a:glow rad="25400">
              <a:schemeClr val="accent1">
                <a:alpha val="100000"/>
              </a:schemeClr>
            </a:glow>
          </a:effectLst>
        </p:spPr>
        <p:txBody>
          <a:bodyPr lIns="68569" tIns="34285" rIns="68569" bIns="34285"/>
          <a:lstStyle/>
          <a:p>
            <a:pPr>
              <a:defRPr/>
            </a:pPr>
            <a:endParaRPr lang="zh-CN" altLang="en-US" noProof="1">
              <a:latin typeface="+mn-l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Oval 2"/>
          <p:cNvSpPr>
            <a:spLocks noChangeArrowheads="1"/>
          </p:cNvSpPr>
          <p:nvPr/>
        </p:nvSpPr>
        <p:spPr bwMode="auto">
          <a:xfrm>
            <a:off x="5415628" y="1912938"/>
            <a:ext cx="1079500" cy="325437"/>
          </a:xfrm>
          <a:prstGeom prst="ellipse">
            <a:avLst/>
          </a:prstGeom>
          <a:solidFill>
            <a:schemeClr val="bg1"/>
          </a:solidFill>
          <a:ln w="63500">
            <a:solidFill>
              <a:srgbClr val="FF0000"/>
            </a:solidFill>
            <a:round/>
          </a:ln>
        </p:spPr>
        <p:txBody>
          <a:bodyPr wrap="none" lIns="91426" tIns="45712" rIns="91426" bIns="4571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latin typeface="Times New Roman" pitchFamily="18" charset="0"/>
              <a:cs typeface="Times New Roman" pitchFamily="18" charset="0"/>
            </a:endParaRPr>
          </a:p>
        </p:txBody>
      </p:sp>
      <p:sp>
        <p:nvSpPr>
          <p:cNvPr id="67587" name="Text Box 3"/>
          <p:cNvSpPr txBox="1">
            <a:spLocks noChangeArrowheads="1"/>
          </p:cNvSpPr>
          <p:nvPr/>
        </p:nvSpPr>
        <p:spPr bwMode="auto">
          <a:xfrm>
            <a:off x="2443829" y="3688988"/>
            <a:ext cx="6462713" cy="579438"/>
          </a:xfrm>
          <a:prstGeom prst="rect">
            <a:avLst/>
          </a:prstGeom>
          <a:solidFill>
            <a:schemeClr val="accent4">
              <a:lumMod val="20000"/>
              <a:lumOff val="80000"/>
            </a:schemeClr>
          </a:solidFill>
          <a:ln>
            <a:noFill/>
          </a:ln>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lang="zh-CN" altLang="en-US" sz="2400" b="1" dirty="0">
                <a:latin typeface="Times New Roman" pitchFamily="18" charset="0"/>
                <a:cs typeface="Times New Roman" pitchFamily="18" charset="0"/>
              </a:rPr>
              <a:t>面和面相交的地方形成</a:t>
            </a:r>
            <a:r>
              <a:rPr lang="zh-CN" altLang="en-US" sz="2400" b="1" dirty="0">
                <a:solidFill>
                  <a:srgbClr val="FF0000"/>
                </a:solidFill>
                <a:latin typeface="Times New Roman" pitchFamily="18" charset="0"/>
                <a:cs typeface="Times New Roman" pitchFamily="18" charset="0"/>
              </a:rPr>
              <a:t>线</a:t>
            </a:r>
            <a:r>
              <a:rPr lang="zh-CN" altLang="en-US" sz="2400" b="1" dirty="0">
                <a:latin typeface="Times New Roman" pitchFamily="18" charset="0"/>
                <a:cs typeface="Times New Roman" pitchFamily="18" charset="0"/>
              </a:rPr>
              <a:t>，线有</a:t>
            </a:r>
            <a:r>
              <a:rPr lang="zh-CN" altLang="en-US" sz="2400" b="1" dirty="0">
                <a:solidFill>
                  <a:srgbClr val="FF0000"/>
                </a:solidFill>
                <a:latin typeface="Times New Roman" pitchFamily="18" charset="0"/>
                <a:cs typeface="Times New Roman" pitchFamily="18" charset="0"/>
              </a:rPr>
              <a:t>直线</a:t>
            </a:r>
            <a:r>
              <a:rPr lang="zh-CN" altLang="en-US" sz="2400" b="1" dirty="0">
                <a:latin typeface="Times New Roman" pitchFamily="18" charset="0"/>
                <a:cs typeface="Times New Roman" pitchFamily="18" charset="0"/>
              </a:rPr>
              <a:t>和</a:t>
            </a:r>
            <a:r>
              <a:rPr lang="zh-CN" altLang="en-US" sz="2400" b="1" dirty="0">
                <a:solidFill>
                  <a:srgbClr val="FF0000"/>
                </a:solidFill>
                <a:latin typeface="Times New Roman" pitchFamily="18" charset="0"/>
                <a:cs typeface="Times New Roman" pitchFamily="18" charset="0"/>
              </a:rPr>
              <a:t>曲线</a:t>
            </a:r>
            <a:r>
              <a:rPr lang="en-US" altLang="zh-CN" sz="2400" dirty="0">
                <a:latin typeface="Times New Roman" pitchFamily="18" charset="0"/>
                <a:ea typeface="黑体" panose="02010609060101010101" pitchFamily="49" charset="-122"/>
                <a:cs typeface="Times New Roman" pitchFamily="18" charset="0"/>
              </a:rPr>
              <a:t>.</a:t>
            </a:r>
          </a:p>
        </p:txBody>
      </p:sp>
      <p:sp>
        <p:nvSpPr>
          <p:cNvPr id="67588" name="AutoShape 4"/>
          <p:cNvSpPr>
            <a:spLocks noChangeArrowheads="1"/>
          </p:cNvSpPr>
          <p:nvPr/>
        </p:nvSpPr>
        <p:spPr bwMode="auto">
          <a:xfrm>
            <a:off x="2175541" y="1047750"/>
            <a:ext cx="1511300" cy="1189038"/>
          </a:xfrm>
          <a:prstGeom prst="cube">
            <a:avLst>
              <a:gd name="adj" fmla="val 25000"/>
            </a:avLst>
          </a:prstGeom>
          <a:solidFill>
            <a:schemeClr val="accent5">
              <a:lumMod val="90000"/>
            </a:schemeClr>
          </a:solidFill>
          <a:ln w="9525">
            <a:solidFill>
              <a:schemeClr val="tx1"/>
            </a:solidFill>
            <a:miter lim="800000"/>
          </a:ln>
        </p:spPr>
        <p:txBody>
          <a:bodyPr wrap="none" lIns="91426" tIns="45712" rIns="91426" bIns="45712" anchor="ctr"/>
          <a:lstStyle/>
          <a:p>
            <a:pPr>
              <a:defRPr/>
            </a:pPr>
            <a:endParaRPr lang="zh-CN" altLang="en-US" sz="100" noProof="1">
              <a:latin typeface="Times New Roman" pitchFamily="18" charset="0"/>
              <a:cs typeface="Times New Roman" pitchFamily="18" charset="0"/>
            </a:endParaRPr>
          </a:p>
        </p:txBody>
      </p:sp>
      <p:sp>
        <p:nvSpPr>
          <p:cNvPr id="67589" name="Line 5"/>
          <p:cNvSpPr>
            <a:spLocks noChangeShapeType="1"/>
          </p:cNvSpPr>
          <p:nvPr/>
        </p:nvSpPr>
        <p:spPr bwMode="auto">
          <a:xfrm>
            <a:off x="2453353" y="1047750"/>
            <a:ext cx="0" cy="865188"/>
          </a:xfrm>
          <a:prstGeom prst="line">
            <a:avLst/>
          </a:prstGeom>
          <a:noFill/>
          <a:ln w="25400">
            <a:solidFill>
              <a:srgbClr val="FF00FF"/>
            </a:solidFill>
            <a:prstDash val="dash"/>
            <a:round/>
          </a:ln>
          <a:extLst>
            <a:ext uri="{909E8E84-426E-40DD-AFC4-6F175D3DCCD1}">
              <a14:hiddenFill xmlns:a14="http://schemas.microsoft.com/office/drawing/2010/main">
                <a:noFill/>
              </a14:hiddenFill>
            </a:ext>
          </a:extLst>
        </p:spPr>
        <p:txBody>
          <a:bodyPr lIns="91426" tIns="45712" rIns="91426" bIns="45712"/>
          <a:lstStyle/>
          <a:p>
            <a:endParaRPr lang="zh-CN" altLang="en-US">
              <a:latin typeface="Times New Roman" pitchFamily="18" charset="0"/>
              <a:cs typeface="Times New Roman" pitchFamily="18" charset="0"/>
            </a:endParaRPr>
          </a:p>
        </p:txBody>
      </p:sp>
      <p:sp>
        <p:nvSpPr>
          <p:cNvPr id="67590" name="Line 6"/>
          <p:cNvSpPr>
            <a:spLocks noChangeShapeType="1"/>
          </p:cNvSpPr>
          <p:nvPr/>
        </p:nvSpPr>
        <p:spPr bwMode="auto">
          <a:xfrm flipV="1">
            <a:off x="2443829" y="1912938"/>
            <a:ext cx="1243013" cy="0"/>
          </a:xfrm>
          <a:prstGeom prst="line">
            <a:avLst/>
          </a:prstGeom>
          <a:noFill/>
          <a:ln w="25400">
            <a:solidFill>
              <a:srgbClr val="FF00FF"/>
            </a:solidFill>
            <a:prstDash val="dash"/>
            <a:round/>
          </a:ln>
          <a:extLst>
            <a:ext uri="{909E8E84-426E-40DD-AFC4-6F175D3DCCD1}">
              <a14:hiddenFill xmlns:a14="http://schemas.microsoft.com/office/drawing/2010/main">
                <a:noFill/>
              </a14:hiddenFill>
            </a:ext>
          </a:extLst>
        </p:spPr>
        <p:txBody>
          <a:bodyPr lIns="91426" tIns="45712" rIns="91426" bIns="45712"/>
          <a:lstStyle/>
          <a:p>
            <a:endParaRPr lang="zh-CN" altLang="en-US">
              <a:latin typeface="Times New Roman" pitchFamily="18" charset="0"/>
              <a:cs typeface="Times New Roman" pitchFamily="18" charset="0"/>
            </a:endParaRPr>
          </a:p>
        </p:txBody>
      </p:sp>
      <p:sp>
        <p:nvSpPr>
          <p:cNvPr id="67591" name="Line 7"/>
          <p:cNvSpPr>
            <a:spLocks noChangeShapeType="1"/>
          </p:cNvSpPr>
          <p:nvPr/>
        </p:nvSpPr>
        <p:spPr bwMode="auto">
          <a:xfrm flipV="1">
            <a:off x="2175542" y="1912938"/>
            <a:ext cx="268287" cy="323850"/>
          </a:xfrm>
          <a:prstGeom prst="line">
            <a:avLst/>
          </a:prstGeom>
          <a:noFill/>
          <a:ln w="25400">
            <a:solidFill>
              <a:srgbClr val="FF00FF"/>
            </a:solidFill>
            <a:prstDash val="dash"/>
            <a:round/>
          </a:ln>
          <a:extLst>
            <a:ext uri="{909E8E84-426E-40DD-AFC4-6F175D3DCCD1}">
              <a14:hiddenFill xmlns:a14="http://schemas.microsoft.com/office/drawing/2010/main">
                <a:noFill/>
              </a14:hiddenFill>
            </a:ext>
          </a:extLst>
        </p:spPr>
        <p:txBody>
          <a:bodyPr lIns="91426" tIns="45712" rIns="91426" bIns="45712"/>
          <a:lstStyle/>
          <a:p>
            <a:endParaRPr lang="zh-CN" altLang="en-US">
              <a:latin typeface="Times New Roman" pitchFamily="18" charset="0"/>
              <a:cs typeface="Times New Roman" pitchFamily="18" charset="0"/>
            </a:endParaRPr>
          </a:p>
        </p:txBody>
      </p:sp>
      <p:sp>
        <p:nvSpPr>
          <p:cNvPr id="67592" name="Line 8"/>
          <p:cNvSpPr>
            <a:spLocks noChangeShapeType="1"/>
          </p:cNvSpPr>
          <p:nvPr/>
        </p:nvSpPr>
        <p:spPr bwMode="auto">
          <a:xfrm>
            <a:off x="2443829" y="1047750"/>
            <a:ext cx="1243013" cy="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lIns="91426" tIns="45712" rIns="91426" bIns="45712"/>
          <a:lstStyle/>
          <a:p>
            <a:endParaRPr lang="zh-CN" altLang="en-US">
              <a:latin typeface="Times New Roman" pitchFamily="18" charset="0"/>
              <a:cs typeface="Times New Roman" pitchFamily="18" charset="0"/>
            </a:endParaRPr>
          </a:p>
        </p:txBody>
      </p:sp>
      <p:sp>
        <p:nvSpPr>
          <p:cNvPr id="67593" name="Line 9"/>
          <p:cNvSpPr>
            <a:spLocks noChangeShapeType="1"/>
          </p:cNvSpPr>
          <p:nvPr/>
        </p:nvSpPr>
        <p:spPr bwMode="auto">
          <a:xfrm flipH="1">
            <a:off x="3686841" y="1047750"/>
            <a:ext cx="0" cy="865188"/>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lIns="91426" tIns="45712" rIns="91426" bIns="45712"/>
          <a:lstStyle/>
          <a:p>
            <a:endParaRPr lang="zh-CN" altLang="en-US">
              <a:latin typeface="Times New Roman" pitchFamily="18" charset="0"/>
              <a:cs typeface="Times New Roman" pitchFamily="18" charset="0"/>
            </a:endParaRPr>
          </a:p>
        </p:txBody>
      </p:sp>
      <p:sp>
        <p:nvSpPr>
          <p:cNvPr id="67594" name="Line 10"/>
          <p:cNvSpPr>
            <a:spLocks noChangeShapeType="1"/>
          </p:cNvSpPr>
          <p:nvPr/>
        </p:nvSpPr>
        <p:spPr bwMode="auto">
          <a:xfrm>
            <a:off x="2175541" y="2236788"/>
            <a:ext cx="1187450" cy="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lIns="91426" tIns="45712" rIns="91426" bIns="45712"/>
          <a:lstStyle/>
          <a:p>
            <a:endParaRPr lang="zh-CN" altLang="en-US">
              <a:latin typeface="Times New Roman" pitchFamily="18" charset="0"/>
              <a:cs typeface="Times New Roman" pitchFamily="18" charset="0"/>
            </a:endParaRPr>
          </a:p>
        </p:txBody>
      </p:sp>
      <p:sp>
        <p:nvSpPr>
          <p:cNvPr id="67595" name="Line 11"/>
          <p:cNvSpPr>
            <a:spLocks noChangeShapeType="1"/>
          </p:cNvSpPr>
          <p:nvPr/>
        </p:nvSpPr>
        <p:spPr bwMode="auto">
          <a:xfrm flipV="1">
            <a:off x="3374103" y="1922463"/>
            <a:ext cx="323850" cy="32385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lIns="91426" tIns="45712" rIns="91426" bIns="45712"/>
          <a:lstStyle/>
          <a:p>
            <a:endParaRPr lang="zh-CN" altLang="en-US">
              <a:latin typeface="Times New Roman" pitchFamily="18" charset="0"/>
              <a:cs typeface="Times New Roman" pitchFamily="18" charset="0"/>
            </a:endParaRPr>
          </a:p>
        </p:txBody>
      </p:sp>
      <p:sp>
        <p:nvSpPr>
          <p:cNvPr id="67596" name="Line 12"/>
          <p:cNvSpPr>
            <a:spLocks noChangeShapeType="1"/>
          </p:cNvSpPr>
          <p:nvPr/>
        </p:nvSpPr>
        <p:spPr bwMode="auto">
          <a:xfrm flipH="1" flipV="1">
            <a:off x="2175541" y="1371600"/>
            <a:ext cx="0" cy="865188"/>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lIns="91426" tIns="45712" rIns="91426" bIns="45712"/>
          <a:lstStyle/>
          <a:p>
            <a:endParaRPr lang="zh-CN" altLang="en-US">
              <a:latin typeface="Times New Roman" pitchFamily="18" charset="0"/>
              <a:cs typeface="Times New Roman" pitchFamily="18" charset="0"/>
            </a:endParaRPr>
          </a:p>
        </p:txBody>
      </p:sp>
      <p:sp>
        <p:nvSpPr>
          <p:cNvPr id="67597" name="Line 13"/>
          <p:cNvSpPr>
            <a:spLocks noChangeShapeType="1"/>
          </p:cNvSpPr>
          <p:nvPr/>
        </p:nvSpPr>
        <p:spPr bwMode="auto">
          <a:xfrm flipV="1">
            <a:off x="2175541" y="1352550"/>
            <a:ext cx="1187450" cy="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lIns="91426" tIns="45712" rIns="91426" bIns="45712"/>
          <a:lstStyle/>
          <a:p>
            <a:endParaRPr lang="zh-CN" altLang="en-US">
              <a:latin typeface="Times New Roman" pitchFamily="18" charset="0"/>
              <a:cs typeface="Times New Roman" pitchFamily="18" charset="0"/>
            </a:endParaRPr>
          </a:p>
        </p:txBody>
      </p:sp>
      <p:sp>
        <p:nvSpPr>
          <p:cNvPr id="67598" name="Line 14"/>
          <p:cNvSpPr>
            <a:spLocks noChangeShapeType="1"/>
          </p:cNvSpPr>
          <p:nvPr/>
        </p:nvSpPr>
        <p:spPr bwMode="auto">
          <a:xfrm>
            <a:off x="3385216" y="1366839"/>
            <a:ext cx="0" cy="86360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lIns="91426" tIns="45712" rIns="91426" bIns="45712"/>
          <a:lstStyle/>
          <a:p>
            <a:endParaRPr lang="zh-CN" altLang="en-US">
              <a:latin typeface="Times New Roman" pitchFamily="18" charset="0"/>
              <a:cs typeface="Times New Roman" pitchFamily="18" charset="0"/>
            </a:endParaRPr>
          </a:p>
        </p:txBody>
      </p:sp>
      <p:sp>
        <p:nvSpPr>
          <p:cNvPr id="67599" name="Line 15"/>
          <p:cNvSpPr>
            <a:spLocks noChangeShapeType="1"/>
          </p:cNvSpPr>
          <p:nvPr/>
        </p:nvSpPr>
        <p:spPr bwMode="auto">
          <a:xfrm flipV="1">
            <a:off x="3375691" y="1047750"/>
            <a:ext cx="311150" cy="312738"/>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lIns="91426" tIns="45712" rIns="91426" bIns="45712"/>
          <a:lstStyle/>
          <a:p>
            <a:endParaRPr lang="zh-CN" altLang="en-US">
              <a:latin typeface="Times New Roman" pitchFamily="18" charset="0"/>
              <a:cs typeface="Times New Roman" pitchFamily="18" charset="0"/>
            </a:endParaRPr>
          </a:p>
        </p:txBody>
      </p:sp>
      <p:sp>
        <p:nvSpPr>
          <p:cNvPr id="67600" name="Line 16"/>
          <p:cNvSpPr>
            <a:spLocks noChangeShapeType="1"/>
          </p:cNvSpPr>
          <p:nvPr/>
        </p:nvSpPr>
        <p:spPr bwMode="auto">
          <a:xfrm flipV="1">
            <a:off x="2169191" y="1047751"/>
            <a:ext cx="296862" cy="29845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lIns="91426" tIns="45712" rIns="91426" bIns="45712"/>
          <a:lstStyle/>
          <a:p>
            <a:endParaRPr lang="zh-CN" altLang="en-US">
              <a:latin typeface="Times New Roman" pitchFamily="18" charset="0"/>
              <a:cs typeface="Times New Roman" pitchFamily="18" charset="0"/>
            </a:endParaRPr>
          </a:p>
        </p:txBody>
      </p:sp>
      <p:sp>
        <p:nvSpPr>
          <p:cNvPr id="67601" name="Text Box 17"/>
          <p:cNvSpPr txBox="1">
            <a:spLocks noChangeArrowheads="1"/>
          </p:cNvSpPr>
          <p:nvPr/>
        </p:nvSpPr>
        <p:spPr bwMode="auto">
          <a:xfrm>
            <a:off x="1356391" y="2506664"/>
            <a:ext cx="3190875"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lang="zh-CN" altLang="en-US" sz="2400" b="1" dirty="0">
                <a:latin typeface="Times New Roman" pitchFamily="18" charset="0"/>
                <a:cs typeface="Times New Roman" pitchFamily="18" charset="0"/>
              </a:rPr>
              <a:t>长方体 </a:t>
            </a:r>
            <a:r>
              <a:rPr lang="en-US" altLang="zh-CN" sz="2400" b="1" dirty="0">
                <a:latin typeface="Times New Roman" pitchFamily="18" charset="0"/>
                <a:cs typeface="Times New Roman" pitchFamily="18" charset="0"/>
              </a:rPr>
              <a:t>6 </a:t>
            </a:r>
            <a:r>
              <a:rPr lang="zh-CN" altLang="en-US" sz="2400" b="1" dirty="0">
                <a:latin typeface="Times New Roman" pitchFamily="18" charset="0"/>
                <a:cs typeface="Times New Roman" pitchFamily="18" charset="0"/>
              </a:rPr>
              <a:t>个面相交成的 </a:t>
            </a:r>
            <a:r>
              <a:rPr lang="en-US" altLang="zh-CN" sz="2400" b="1" dirty="0">
                <a:latin typeface="Times New Roman" pitchFamily="18" charset="0"/>
                <a:cs typeface="Times New Roman" pitchFamily="18" charset="0"/>
              </a:rPr>
              <a:t>12 </a:t>
            </a:r>
            <a:r>
              <a:rPr lang="zh-CN" altLang="en-US" sz="2400" b="1" dirty="0">
                <a:latin typeface="Times New Roman" pitchFamily="18" charset="0"/>
                <a:cs typeface="Times New Roman" pitchFamily="18" charset="0"/>
              </a:rPr>
              <a:t>条线是</a:t>
            </a:r>
            <a:r>
              <a:rPr lang="zh-CN" altLang="en-US" sz="2400" b="1" dirty="0">
                <a:solidFill>
                  <a:srgbClr val="FF0000"/>
                </a:solidFill>
                <a:latin typeface="Times New Roman" pitchFamily="18" charset="0"/>
                <a:cs typeface="Times New Roman" pitchFamily="18" charset="0"/>
              </a:rPr>
              <a:t>直</a:t>
            </a:r>
            <a:r>
              <a:rPr lang="zh-CN" altLang="en-US" sz="2400" b="1" dirty="0">
                <a:latin typeface="Times New Roman" pitchFamily="18" charset="0"/>
                <a:cs typeface="Times New Roman" pitchFamily="18" charset="0"/>
              </a:rPr>
              <a:t>的</a:t>
            </a:r>
            <a:r>
              <a:rPr lang="en-US" altLang="zh-CN" sz="2400" b="1" dirty="0">
                <a:latin typeface="Times New Roman" pitchFamily="18" charset="0"/>
                <a:cs typeface="Times New Roman" pitchFamily="18" charset="0"/>
              </a:rPr>
              <a:t>.</a:t>
            </a:r>
          </a:p>
        </p:txBody>
      </p:sp>
      <p:sp>
        <p:nvSpPr>
          <p:cNvPr id="67602" name="AutoShape 18"/>
          <p:cNvSpPr>
            <a:spLocks noChangeArrowheads="1"/>
          </p:cNvSpPr>
          <p:nvPr/>
        </p:nvSpPr>
        <p:spPr bwMode="auto">
          <a:xfrm>
            <a:off x="5415628" y="941388"/>
            <a:ext cx="1079500" cy="1296987"/>
          </a:xfrm>
          <a:prstGeom prst="can">
            <a:avLst>
              <a:gd name="adj" fmla="val 30017"/>
            </a:avLst>
          </a:prstGeom>
          <a:solidFill>
            <a:schemeClr val="accent5">
              <a:lumMod val="90000"/>
            </a:schemeClr>
          </a:solidFill>
          <a:ln w="9525">
            <a:solidFill>
              <a:schemeClr val="tx1"/>
            </a:solidFill>
            <a:round/>
          </a:ln>
        </p:spPr>
        <p:txBody>
          <a:bodyPr wrap="none" lIns="91426" tIns="45712" rIns="91426" bIns="45712" anchor="ctr"/>
          <a:lstStyle/>
          <a:p>
            <a:pPr>
              <a:defRPr/>
            </a:pPr>
            <a:endParaRPr lang="zh-CN" altLang="en-US" sz="100" noProof="1">
              <a:latin typeface="Times New Roman" pitchFamily="18" charset="0"/>
              <a:cs typeface="Times New Roman" pitchFamily="18" charset="0"/>
            </a:endParaRPr>
          </a:p>
        </p:txBody>
      </p:sp>
      <p:sp>
        <p:nvSpPr>
          <p:cNvPr id="67603" name="Oval 19"/>
          <p:cNvSpPr>
            <a:spLocks noChangeArrowheads="1"/>
          </p:cNvSpPr>
          <p:nvPr/>
        </p:nvSpPr>
        <p:spPr bwMode="auto">
          <a:xfrm>
            <a:off x="5415628" y="941388"/>
            <a:ext cx="1079500" cy="325437"/>
          </a:xfrm>
          <a:prstGeom prst="ellipse">
            <a:avLst/>
          </a:prstGeom>
          <a:solidFill>
            <a:schemeClr val="accent5">
              <a:lumMod val="90000"/>
            </a:schemeClr>
          </a:solidFill>
          <a:ln w="25400">
            <a:solidFill>
              <a:srgbClr val="FF0000"/>
            </a:solidFill>
            <a:round/>
          </a:ln>
        </p:spPr>
        <p:txBody>
          <a:bodyPr wrap="none" lIns="91426" tIns="45712" rIns="91426" bIns="45712" anchor="ctr"/>
          <a:lstStyle/>
          <a:p>
            <a:pPr>
              <a:defRPr/>
            </a:pPr>
            <a:endParaRPr lang="zh-CN" altLang="en-US" sz="100" noProof="1">
              <a:latin typeface="Times New Roman" pitchFamily="18" charset="0"/>
              <a:cs typeface="Times New Roman" pitchFamily="18" charset="0"/>
            </a:endParaRPr>
          </a:p>
        </p:txBody>
      </p:sp>
      <p:sp>
        <p:nvSpPr>
          <p:cNvPr id="67604" name="Text Box 20"/>
          <p:cNvSpPr txBox="1">
            <a:spLocks noChangeArrowheads="1"/>
          </p:cNvSpPr>
          <p:nvPr/>
        </p:nvSpPr>
        <p:spPr bwMode="auto">
          <a:xfrm>
            <a:off x="4771095" y="2504858"/>
            <a:ext cx="3969427" cy="1066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lang="zh-CN" altLang="en-US" sz="2400" b="1" dirty="0">
                <a:latin typeface="Times New Roman" pitchFamily="18" charset="0"/>
                <a:cs typeface="Times New Roman" pitchFamily="18" charset="0"/>
              </a:rPr>
              <a:t>圆柱的侧面和底面相交得到的圆 </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封闭曲线</a:t>
            </a:r>
            <a:r>
              <a:rPr lang="en-US" altLang="zh-CN" sz="2400" b="1"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是</a:t>
            </a:r>
            <a:r>
              <a:rPr lang="zh-CN" altLang="en-US" sz="2400" b="1" dirty="0">
                <a:solidFill>
                  <a:srgbClr val="FF0000"/>
                </a:solidFill>
                <a:latin typeface="Times New Roman" pitchFamily="18" charset="0"/>
                <a:cs typeface="Times New Roman" pitchFamily="18" charset="0"/>
              </a:rPr>
              <a:t>曲</a:t>
            </a:r>
            <a:r>
              <a:rPr lang="zh-CN" altLang="en-US" sz="2400" b="1" dirty="0">
                <a:latin typeface="Times New Roman" pitchFamily="18" charset="0"/>
                <a:cs typeface="Times New Roman" pitchFamily="18" charset="0"/>
              </a:rPr>
              <a:t>的</a:t>
            </a:r>
            <a:r>
              <a:rPr lang="en-US" altLang="zh-CN" sz="2400" b="1" dirty="0">
                <a:latin typeface="Times New Roman" pitchFamily="18" charset="0"/>
                <a:cs typeface="Times New Roman" pitchFamily="18" charset="0"/>
              </a:rPr>
              <a:t>.</a:t>
            </a:r>
          </a:p>
        </p:txBody>
      </p:sp>
      <p:cxnSp>
        <p:nvCxnSpPr>
          <p:cNvPr id="3" name="直接连接符 2"/>
          <p:cNvCxnSpPr>
            <a:cxnSpLocks noChangeShapeType="1"/>
          </p:cNvCxnSpPr>
          <p:nvPr/>
        </p:nvCxnSpPr>
        <p:spPr bwMode="auto">
          <a:xfrm>
            <a:off x="1870742" y="1354138"/>
            <a:ext cx="2162175" cy="0"/>
          </a:xfrm>
          <a:prstGeom prst="line">
            <a:avLst/>
          </a:prstGeom>
          <a:noFill/>
          <a:ln w="28575">
            <a:solidFill>
              <a:srgbClr val="00B0F0"/>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flipV="1">
            <a:off x="3385216" y="1195389"/>
            <a:ext cx="0" cy="1343025"/>
          </a:xfrm>
          <a:prstGeom prst="line">
            <a:avLst/>
          </a:prstGeom>
          <a:noFill/>
          <a:ln w="28575">
            <a:solidFill>
              <a:srgbClr val="00B0F0"/>
            </a:solidFill>
            <a:round/>
          </a:ln>
          <a:extLst>
            <a:ext uri="{909E8E84-426E-40DD-AFC4-6F175D3DCCD1}">
              <a14:hiddenFill xmlns:a14="http://schemas.microsoft.com/office/drawing/2010/main">
                <a:noFill/>
              </a14:hiddenFill>
            </a:ext>
          </a:extLst>
        </p:spPr>
      </p:cxnSp>
      <p:sp>
        <p:nvSpPr>
          <p:cNvPr id="6" name="Oval 7"/>
          <p:cNvSpPr>
            <a:spLocks noChangeArrowheads="1"/>
          </p:cNvSpPr>
          <p:nvPr/>
        </p:nvSpPr>
        <p:spPr bwMode="auto">
          <a:xfrm>
            <a:off x="3356642" y="1328739"/>
            <a:ext cx="53975" cy="53975"/>
          </a:xfrm>
          <a:prstGeom prst="ellipse">
            <a:avLst/>
          </a:prstGeom>
          <a:solidFill>
            <a:srgbClr val="FFFF00"/>
          </a:solidFill>
          <a:ln>
            <a:noFill/>
          </a:ln>
        </p:spPr>
        <p:txBody>
          <a:bodyPr wrap="none" lIns="91426" tIns="45712" rIns="91426" bIns="4571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00"/>
              </a:solidFill>
              <a:latin typeface="Times New Roman" pitchFamily="18" charset="0"/>
              <a:ea typeface="黑体" panose="02010609060101010101" pitchFamily="49" charset="-122"/>
              <a:cs typeface="Times New Roman" pitchFamily="18" charset="0"/>
            </a:endParaRPr>
          </a:p>
        </p:txBody>
      </p:sp>
      <p:sp>
        <p:nvSpPr>
          <p:cNvPr id="2" name="文本框 1"/>
          <p:cNvSpPr txBox="1">
            <a:spLocks noChangeArrowheads="1"/>
          </p:cNvSpPr>
          <p:nvPr/>
        </p:nvSpPr>
        <p:spPr bwMode="auto">
          <a:xfrm>
            <a:off x="2444964" y="4268426"/>
            <a:ext cx="6461577" cy="582714"/>
          </a:xfrm>
          <a:prstGeom prst="rect">
            <a:avLst/>
          </a:prstGeom>
          <a:solidFill>
            <a:schemeClr val="accent4">
              <a:lumMod val="20000"/>
              <a:lumOff val="80000"/>
            </a:schemeClr>
          </a:solidFill>
          <a:ln>
            <a:noFill/>
          </a:ln>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lang="zh-CN" altLang="en-US" sz="2400" b="1" dirty="0">
                <a:latin typeface="Times New Roman" pitchFamily="18" charset="0"/>
                <a:cs typeface="Times New Roman" pitchFamily="18" charset="0"/>
              </a:rPr>
              <a:t>线和线相交形成</a:t>
            </a:r>
            <a:r>
              <a:rPr lang="zh-CN" altLang="en-US" sz="2400" b="1" dirty="0">
                <a:solidFill>
                  <a:srgbClr val="FF0000"/>
                </a:solidFill>
                <a:latin typeface="Times New Roman" pitchFamily="18" charset="0"/>
                <a:cs typeface="Times New Roman" pitchFamily="18" charset="0"/>
              </a:rPr>
              <a:t>点</a:t>
            </a:r>
            <a:r>
              <a:rPr lang="en-US" altLang="zh-CN" sz="2400" b="1" dirty="0">
                <a:latin typeface="Times New Roman" pitchFamily="18" charset="0"/>
                <a:cs typeface="Times New Roman" pitchFamily="18" charset="0"/>
              </a:rPr>
              <a:t>.</a:t>
            </a:r>
          </a:p>
        </p:txBody>
      </p:sp>
      <p:grpSp>
        <p:nvGrpSpPr>
          <p:cNvPr id="35" name="组合 34"/>
          <p:cNvGrpSpPr/>
          <p:nvPr/>
        </p:nvGrpSpPr>
        <p:grpSpPr>
          <a:xfrm>
            <a:off x="81649" y="3431096"/>
            <a:ext cx="2212224" cy="1319478"/>
            <a:chOff x="2647808" y="4010444"/>
            <a:chExt cx="2212224" cy="1319478"/>
          </a:xfrm>
        </p:grpSpPr>
        <p:pic>
          <p:nvPicPr>
            <p:cNvPr id="36"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669" r="97659"/>
                      </a14:imgEffect>
                    </a14:imgLayer>
                  </a14:imgProps>
                </a:ext>
                <a:ext uri="{28A0092B-C50C-407E-A947-70E740481C1C}">
                  <a14:useLocalDpi xmlns:a14="http://schemas.microsoft.com/office/drawing/2010/main" val="0"/>
                </a:ext>
              </a:extLst>
            </a:blip>
            <a:srcRect/>
            <a:stretch>
              <a:fillRect/>
            </a:stretch>
          </p:blipFill>
          <p:spPr bwMode="auto">
            <a:xfrm rot="14663802">
              <a:off x="2449225" y="4209027"/>
              <a:ext cx="1319478" cy="9223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流程图: 显示 36"/>
            <p:cNvSpPr/>
            <p:nvPr/>
          </p:nvSpPr>
          <p:spPr>
            <a:xfrm>
              <a:off x="3275856" y="4509120"/>
              <a:ext cx="1584176" cy="677308"/>
            </a:xfrm>
            <a:prstGeom prst="flowChartDisplay">
              <a:avLst/>
            </a:prstGeom>
            <a:solidFill>
              <a:srgbClr val="9BBB59">
                <a:lumMod val="75000"/>
              </a:srgbClr>
            </a:solidFill>
            <a:ln w="25400" cap="flat" cmpd="sng" algn="ctr">
              <a:solidFill>
                <a:srgbClr val="FFC000"/>
              </a:solidFill>
              <a:prstDash val="solid"/>
            </a:ln>
            <a:effectLst/>
          </p:spPr>
          <p:txBody>
            <a:bodyPr rtlCol="0" anchor="ctr"/>
            <a:lstStyle/>
            <a:p>
              <a:pPr algn="ctr" defTabSz="914378" fontAlgn="auto">
                <a:spcBef>
                  <a:spcPts val="0"/>
                </a:spcBef>
                <a:spcAft>
                  <a:spcPts val="0"/>
                </a:spcAft>
                <a:defRPr/>
              </a:pPr>
              <a:r>
                <a:rPr lang="zh-CN" altLang="en-US" sz="2800" kern="0" dirty="0">
                  <a:solidFill>
                    <a:prstClr val="white"/>
                  </a:solidFill>
                  <a:latin typeface="Times New Roman" pitchFamily="18" charset="0"/>
                  <a:ea typeface="黑体" panose="02010609060101010101" pitchFamily="49" charset="-122"/>
                  <a:cs typeface="Times New Roman" pitchFamily="18" charset="0"/>
                </a:rPr>
                <a:t>结论</a:t>
              </a: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7588"/>
                                        </p:tgtEl>
                                        <p:attrNameLst>
                                          <p:attrName>style.visibility</p:attrName>
                                        </p:attrNameLst>
                                      </p:cBhvr>
                                      <p:to>
                                        <p:strVal val="visible"/>
                                      </p:to>
                                    </p:set>
                                  </p:childTnLst>
                                </p:cTn>
                              </p:par>
                            </p:childTnLst>
                          </p:cTn>
                        </p:par>
                        <p:par>
                          <p:cTn id="7" fill="hold">
                            <p:stCondLst>
                              <p:cond delay="0"/>
                            </p:stCondLst>
                            <p:childTnLst>
                              <p:par>
                                <p:cTn id="8" presetID="11" presetClass="entr" presetSubtype="0" fill="hold" grpId="0" nodeType="afterEffect">
                                  <p:stCondLst>
                                    <p:cond delay="0"/>
                                  </p:stCondLst>
                                  <p:childTnLst>
                                    <p:set>
                                      <p:cBhvr>
                                        <p:cTn id="9" dur="1000">
                                          <p:stCondLst>
                                            <p:cond delay="0"/>
                                          </p:stCondLst>
                                        </p:cTn>
                                        <p:tgtEl>
                                          <p:spTgt spid="67597"/>
                                        </p:tgtEl>
                                        <p:attrNameLst>
                                          <p:attrName>style.visibility</p:attrName>
                                        </p:attrNameLst>
                                      </p:cBhvr>
                                      <p:to>
                                        <p:strVal val="visible"/>
                                      </p:to>
                                    </p:set>
                                  </p:childTnLst>
                                </p:cTn>
                              </p:par>
                            </p:childTnLst>
                          </p:cTn>
                        </p:par>
                        <p:par>
                          <p:cTn id="10" fill="hold">
                            <p:stCondLst>
                              <p:cond delay="1000"/>
                            </p:stCondLst>
                            <p:childTnLst>
                              <p:par>
                                <p:cTn id="11" presetID="11" presetClass="entr" presetSubtype="0" fill="hold" grpId="0" nodeType="afterEffect">
                                  <p:stCondLst>
                                    <p:cond delay="0"/>
                                  </p:stCondLst>
                                  <p:childTnLst>
                                    <p:set>
                                      <p:cBhvr>
                                        <p:cTn id="12" dur="1000">
                                          <p:stCondLst>
                                            <p:cond delay="0"/>
                                          </p:stCondLst>
                                        </p:cTn>
                                        <p:tgtEl>
                                          <p:spTgt spid="67599"/>
                                        </p:tgtEl>
                                        <p:attrNameLst>
                                          <p:attrName>style.visibility</p:attrName>
                                        </p:attrNameLst>
                                      </p:cBhvr>
                                      <p:to>
                                        <p:strVal val="visible"/>
                                      </p:to>
                                    </p:set>
                                  </p:childTnLst>
                                </p:cTn>
                              </p:par>
                            </p:childTnLst>
                          </p:cTn>
                        </p:par>
                        <p:par>
                          <p:cTn id="13" fill="hold">
                            <p:stCondLst>
                              <p:cond delay="2000"/>
                            </p:stCondLst>
                            <p:childTnLst>
                              <p:par>
                                <p:cTn id="14" presetID="11" presetClass="entr" presetSubtype="0" fill="hold" grpId="0" nodeType="afterEffect">
                                  <p:stCondLst>
                                    <p:cond delay="0"/>
                                  </p:stCondLst>
                                  <p:childTnLst>
                                    <p:set>
                                      <p:cBhvr>
                                        <p:cTn id="15" dur="1000">
                                          <p:stCondLst>
                                            <p:cond delay="0"/>
                                          </p:stCondLst>
                                        </p:cTn>
                                        <p:tgtEl>
                                          <p:spTgt spid="67592"/>
                                        </p:tgtEl>
                                        <p:attrNameLst>
                                          <p:attrName>style.visibility</p:attrName>
                                        </p:attrNameLst>
                                      </p:cBhvr>
                                      <p:to>
                                        <p:strVal val="visible"/>
                                      </p:to>
                                    </p:set>
                                  </p:childTnLst>
                                </p:cTn>
                              </p:par>
                            </p:childTnLst>
                          </p:cTn>
                        </p:par>
                        <p:par>
                          <p:cTn id="16" fill="hold">
                            <p:stCondLst>
                              <p:cond delay="3000"/>
                            </p:stCondLst>
                            <p:childTnLst>
                              <p:par>
                                <p:cTn id="17" presetID="11" presetClass="entr" presetSubtype="0" fill="hold" grpId="0" nodeType="afterEffect">
                                  <p:stCondLst>
                                    <p:cond delay="0"/>
                                  </p:stCondLst>
                                  <p:childTnLst>
                                    <p:set>
                                      <p:cBhvr>
                                        <p:cTn id="18" dur="1000">
                                          <p:stCondLst>
                                            <p:cond delay="0"/>
                                          </p:stCondLst>
                                        </p:cTn>
                                        <p:tgtEl>
                                          <p:spTgt spid="67600"/>
                                        </p:tgtEl>
                                        <p:attrNameLst>
                                          <p:attrName>style.visibility</p:attrName>
                                        </p:attrNameLst>
                                      </p:cBhvr>
                                      <p:to>
                                        <p:strVal val="visible"/>
                                      </p:to>
                                    </p:set>
                                  </p:childTnLst>
                                </p:cTn>
                              </p:par>
                            </p:childTnLst>
                          </p:cTn>
                        </p:par>
                        <p:par>
                          <p:cTn id="19" fill="hold">
                            <p:stCondLst>
                              <p:cond delay="4000"/>
                            </p:stCondLst>
                            <p:childTnLst>
                              <p:par>
                                <p:cTn id="20" presetID="11" presetClass="entr" presetSubtype="0" fill="hold" grpId="0" nodeType="afterEffect">
                                  <p:stCondLst>
                                    <p:cond delay="0"/>
                                  </p:stCondLst>
                                  <p:childTnLst>
                                    <p:set>
                                      <p:cBhvr>
                                        <p:cTn id="21" dur="1000">
                                          <p:stCondLst>
                                            <p:cond delay="0"/>
                                          </p:stCondLst>
                                        </p:cTn>
                                        <p:tgtEl>
                                          <p:spTgt spid="67596"/>
                                        </p:tgtEl>
                                        <p:attrNameLst>
                                          <p:attrName>style.visibility</p:attrName>
                                        </p:attrNameLst>
                                      </p:cBhvr>
                                      <p:to>
                                        <p:strVal val="visible"/>
                                      </p:to>
                                    </p:set>
                                  </p:childTnLst>
                                </p:cTn>
                              </p:par>
                            </p:childTnLst>
                          </p:cTn>
                        </p:par>
                        <p:par>
                          <p:cTn id="22" fill="hold">
                            <p:stCondLst>
                              <p:cond delay="5000"/>
                            </p:stCondLst>
                            <p:childTnLst>
                              <p:par>
                                <p:cTn id="23" presetID="11" presetClass="entr" presetSubtype="0" fill="hold" grpId="0" nodeType="afterEffect">
                                  <p:stCondLst>
                                    <p:cond delay="0"/>
                                  </p:stCondLst>
                                  <p:childTnLst>
                                    <p:set>
                                      <p:cBhvr>
                                        <p:cTn id="24" dur="1000">
                                          <p:stCondLst>
                                            <p:cond delay="0"/>
                                          </p:stCondLst>
                                        </p:cTn>
                                        <p:tgtEl>
                                          <p:spTgt spid="67594"/>
                                        </p:tgtEl>
                                        <p:attrNameLst>
                                          <p:attrName>style.visibility</p:attrName>
                                        </p:attrNameLst>
                                      </p:cBhvr>
                                      <p:to>
                                        <p:strVal val="visible"/>
                                      </p:to>
                                    </p:set>
                                  </p:childTnLst>
                                </p:cTn>
                              </p:par>
                            </p:childTnLst>
                          </p:cTn>
                        </p:par>
                        <p:par>
                          <p:cTn id="25" fill="hold">
                            <p:stCondLst>
                              <p:cond delay="6000"/>
                            </p:stCondLst>
                            <p:childTnLst>
                              <p:par>
                                <p:cTn id="26" presetID="11" presetClass="entr" presetSubtype="0" fill="hold" grpId="0" nodeType="afterEffect">
                                  <p:stCondLst>
                                    <p:cond delay="0"/>
                                  </p:stCondLst>
                                  <p:childTnLst>
                                    <p:set>
                                      <p:cBhvr>
                                        <p:cTn id="27" dur="1000">
                                          <p:stCondLst>
                                            <p:cond delay="0"/>
                                          </p:stCondLst>
                                        </p:cTn>
                                        <p:tgtEl>
                                          <p:spTgt spid="67598"/>
                                        </p:tgtEl>
                                        <p:attrNameLst>
                                          <p:attrName>style.visibility</p:attrName>
                                        </p:attrNameLst>
                                      </p:cBhvr>
                                      <p:to>
                                        <p:strVal val="visible"/>
                                      </p:to>
                                    </p:set>
                                  </p:childTnLst>
                                </p:cTn>
                              </p:par>
                            </p:childTnLst>
                          </p:cTn>
                        </p:par>
                        <p:par>
                          <p:cTn id="28" fill="hold">
                            <p:stCondLst>
                              <p:cond delay="7000"/>
                            </p:stCondLst>
                            <p:childTnLst>
                              <p:par>
                                <p:cTn id="29" presetID="11" presetClass="entr" presetSubtype="0" fill="hold" grpId="0" nodeType="afterEffect">
                                  <p:stCondLst>
                                    <p:cond delay="0"/>
                                  </p:stCondLst>
                                  <p:childTnLst>
                                    <p:set>
                                      <p:cBhvr>
                                        <p:cTn id="30" dur="1000">
                                          <p:stCondLst>
                                            <p:cond delay="0"/>
                                          </p:stCondLst>
                                        </p:cTn>
                                        <p:tgtEl>
                                          <p:spTgt spid="67595"/>
                                        </p:tgtEl>
                                        <p:attrNameLst>
                                          <p:attrName>style.visibility</p:attrName>
                                        </p:attrNameLst>
                                      </p:cBhvr>
                                      <p:to>
                                        <p:strVal val="visible"/>
                                      </p:to>
                                    </p:set>
                                  </p:childTnLst>
                                </p:cTn>
                              </p:par>
                            </p:childTnLst>
                          </p:cTn>
                        </p:par>
                        <p:par>
                          <p:cTn id="31" fill="hold">
                            <p:stCondLst>
                              <p:cond delay="8000"/>
                            </p:stCondLst>
                            <p:childTnLst>
                              <p:par>
                                <p:cTn id="32" presetID="11" presetClass="entr" presetSubtype="0" fill="hold" grpId="0" nodeType="afterEffect">
                                  <p:stCondLst>
                                    <p:cond delay="0"/>
                                  </p:stCondLst>
                                  <p:childTnLst>
                                    <p:set>
                                      <p:cBhvr>
                                        <p:cTn id="33" dur="1000">
                                          <p:stCondLst>
                                            <p:cond delay="0"/>
                                          </p:stCondLst>
                                        </p:cTn>
                                        <p:tgtEl>
                                          <p:spTgt spid="67593"/>
                                        </p:tgtEl>
                                        <p:attrNameLst>
                                          <p:attrName>style.visibility</p:attrName>
                                        </p:attrNameLst>
                                      </p:cBhvr>
                                      <p:to>
                                        <p:strVal val="visible"/>
                                      </p:to>
                                    </p:set>
                                  </p:childTnLst>
                                </p:cTn>
                              </p:par>
                            </p:childTnLst>
                          </p:cTn>
                        </p:par>
                        <p:par>
                          <p:cTn id="34" fill="hold">
                            <p:stCondLst>
                              <p:cond delay="9000"/>
                            </p:stCondLst>
                            <p:childTnLst>
                              <p:par>
                                <p:cTn id="35" presetID="11" presetClass="entr" presetSubtype="0" fill="hold" grpId="0" nodeType="afterEffect">
                                  <p:stCondLst>
                                    <p:cond delay="0"/>
                                  </p:stCondLst>
                                  <p:childTnLst>
                                    <p:set>
                                      <p:cBhvr>
                                        <p:cTn id="36" dur="1000">
                                          <p:stCondLst>
                                            <p:cond delay="0"/>
                                          </p:stCondLst>
                                        </p:cTn>
                                        <p:tgtEl>
                                          <p:spTgt spid="67589"/>
                                        </p:tgtEl>
                                        <p:attrNameLst>
                                          <p:attrName>style.visibility</p:attrName>
                                        </p:attrNameLst>
                                      </p:cBhvr>
                                      <p:to>
                                        <p:strVal val="visible"/>
                                      </p:to>
                                    </p:set>
                                  </p:childTnLst>
                                </p:cTn>
                              </p:par>
                            </p:childTnLst>
                          </p:cTn>
                        </p:par>
                        <p:par>
                          <p:cTn id="37" fill="hold">
                            <p:stCondLst>
                              <p:cond delay="10000"/>
                            </p:stCondLst>
                            <p:childTnLst>
                              <p:par>
                                <p:cTn id="38" presetID="11" presetClass="entr" presetSubtype="0" fill="hold" grpId="0" nodeType="afterEffect">
                                  <p:stCondLst>
                                    <p:cond delay="0"/>
                                  </p:stCondLst>
                                  <p:childTnLst>
                                    <p:set>
                                      <p:cBhvr>
                                        <p:cTn id="39" dur="1000">
                                          <p:stCondLst>
                                            <p:cond delay="0"/>
                                          </p:stCondLst>
                                        </p:cTn>
                                        <p:tgtEl>
                                          <p:spTgt spid="67590"/>
                                        </p:tgtEl>
                                        <p:attrNameLst>
                                          <p:attrName>style.visibility</p:attrName>
                                        </p:attrNameLst>
                                      </p:cBhvr>
                                      <p:to>
                                        <p:strVal val="visible"/>
                                      </p:to>
                                    </p:set>
                                  </p:childTnLst>
                                </p:cTn>
                              </p:par>
                            </p:childTnLst>
                          </p:cTn>
                        </p:par>
                        <p:par>
                          <p:cTn id="40" fill="hold">
                            <p:stCondLst>
                              <p:cond delay="11000"/>
                            </p:stCondLst>
                            <p:childTnLst>
                              <p:par>
                                <p:cTn id="41" presetID="11" presetClass="entr" presetSubtype="0" fill="hold" grpId="0" nodeType="afterEffect">
                                  <p:stCondLst>
                                    <p:cond delay="0"/>
                                  </p:stCondLst>
                                  <p:childTnLst>
                                    <p:set>
                                      <p:cBhvr>
                                        <p:cTn id="42" dur="1000">
                                          <p:stCondLst>
                                            <p:cond delay="0"/>
                                          </p:stCondLst>
                                        </p:cTn>
                                        <p:tgtEl>
                                          <p:spTgt spid="67591"/>
                                        </p:tgtEl>
                                        <p:attrNameLst>
                                          <p:attrName>style.visibility</p:attrName>
                                        </p:attrNameLst>
                                      </p:cBhvr>
                                      <p:to>
                                        <p:strVal val="visible"/>
                                      </p:to>
                                    </p:set>
                                  </p:childTnLst>
                                </p:cTn>
                              </p:par>
                            </p:childTnLst>
                          </p:cTn>
                        </p:par>
                        <p:par>
                          <p:cTn id="43" fill="hold">
                            <p:stCondLst>
                              <p:cond delay="12000"/>
                            </p:stCondLst>
                            <p:childTnLst>
                              <p:par>
                                <p:cTn id="44" presetID="27" presetClass="entr" presetSubtype="0" fill="hold" grpId="0" nodeType="afterEffect">
                                  <p:stCondLst>
                                    <p:cond delay="0"/>
                                  </p:stCondLst>
                                  <p:iterate type="lt">
                                    <p:tmPct val="50000"/>
                                  </p:iterate>
                                  <p:childTnLst>
                                    <p:set>
                                      <p:cBhvr>
                                        <p:cTn id="45" dur="1" fill="hold">
                                          <p:stCondLst>
                                            <p:cond delay="0"/>
                                          </p:stCondLst>
                                        </p:cTn>
                                        <p:tgtEl>
                                          <p:spTgt spid="67601"/>
                                        </p:tgtEl>
                                        <p:attrNameLst>
                                          <p:attrName>style.visibility</p:attrName>
                                        </p:attrNameLst>
                                      </p:cBhvr>
                                      <p:to>
                                        <p:strVal val="visible"/>
                                      </p:to>
                                    </p:set>
                                    <p:anim calcmode="discrete" valueType="clr">
                                      <p:cBhvr override="childStyle">
                                        <p:cTn id="46" dur="80"/>
                                        <p:tgtEl>
                                          <p:spTgt spid="67601"/>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67601"/>
                                        </p:tgtEl>
                                        <p:attrNameLst>
                                          <p:attrName>fillcolor</p:attrName>
                                        </p:attrNameLst>
                                      </p:cBhvr>
                                      <p:tavLst>
                                        <p:tav tm="0">
                                          <p:val>
                                            <p:clrVal>
                                              <a:schemeClr val="accent2"/>
                                            </p:clrVal>
                                          </p:val>
                                        </p:tav>
                                        <p:tav tm="50000">
                                          <p:val>
                                            <p:clrVal>
                                              <a:schemeClr val="hlink"/>
                                            </p:clrVal>
                                          </p:val>
                                        </p:tav>
                                      </p:tavLst>
                                    </p:anim>
                                    <p:set>
                                      <p:cBhvr>
                                        <p:cTn id="48" dur="80"/>
                                        <p:tgtEl>
                                          <p:spTgt spid="67601"/>
                                        </p:tgtEl>
                                        <p:attrNameLst>
                                          <p:attrName>fill.type</p:attrName>
                                        </p:attrNameLst>
                                      </p:cBhvr>
                                      <p:to>
                                        <p:strVal val="solid"/>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67602"/>
                                        </p:tgtEl>
                                        <p:attrNameLst>
                                          <p:attrName>style.visibility</p:attrName>
                                        </p:attrNameLst>
                                      </p:cBhvr>
                                      <p:to>
                                        <p:strVal val="visible"/>
                                      </p:to>
                                    </p:set>
                                  </p:childTnLst>
                                </p:cTn>
                              </p:par>
                            </p:childTnLst>
                          </p:cTn>
                        </p:par>
                        <p:par>
                          <p:cTn id="53" fill="hold">
                            <p:stCondLst>
                              <p:cond delay="0"/>
                            </p:stCondLst>
                            <p:childTnLst>
                              <p:par>
                                <p:cTn id="54" presetID="11" presetClass="entr" presetSubtype="0" fill="hold" grpId="0" nodeType="afterEffect">
                                  <p:stCondLst>
                                    <p:cond delay="0"/>
                                  </p:stCondLst>
                                  <p:childTnLst>
                                    <p:set>
                                      <p:cBhvr>
                                        <p:cTn id="55" dur="1000">
                                          <p:stCondLst>
                                            <p:cond delay="0"/>
                                          </p:stCondLst>
                                        </p:cTn>
                                        <p:tgtEl>
                                          <p:spTgt spid="67603"/>
                                        </p:tgtEl>
                                        <p:attrNameLst>
                                          <p:attrName>style.visibility</p:attrName>
                                        </p:attrNameLst>
                                      </p:cBhvr>
                                      <p:to>
                                        <p:strVal val="visible"/>
                                      </p:to>
                                    </p:set>
                                  </p:childTnLst>
                                </p:cTn>
                              </p:par>
                            </p:childTnLst>
                          </p:cTn>
                        </p:par>
                        <p:par>
                          <p:cTn id="56" fill="hold">
                            <p:stCondLst>
                              <p:cond delay="1000"/>
                            </p:stCondLst>
                            <p:childTnLst>
                              <p:par>
                                <p:cTn id="57" presetID="11" presetClass="entr" presetSubtype="0" fill="hold" grpId="0" nodeType="afterEffect">
                                  <p:stCondLst>
                                    <p:cond delay="0"/>
                                  </p:stCondLst>
                                  <p:childTnLst>
                                    <p:set>
                                      <p:cBhvr>
                                        <p:cTn id="58" dur="1000">
                                          <p:stCondLst>
                                            <p:cond delay="0"/>
                                          </p:stCondLst>
                                        </p:cTn>
                                        <p:tgtEl>
                                          <p:spTgt spid="67586"/>
                                        </p:tgtEl>
                                        <p:attrNameLst>
                                          <p:attrName>style.visibility</p:attrName>
                                        </p:attrNameLst>
                                      </p:cBhvr>
                                      <p:to>
                                        <p:strVal val="visible"/>
                                      </p:to>
                                    </p:set>
                                  </p:childTnLst>
                                </p:cTn>
                              </p:par>
                            </p:childTnLst>
                          </p:cTn>
                        </p:par>
                        <p:par>
                          <p:cTn id="59" fill="hold">
                            <p:stCondLst>
                              <p:cond delay="2000"/>
                            </p:stCondLst>
                            <p:childTnLst>
                              <p:par>
                                <p:cTn id="60" presetID="27" presetClass="entr" presetSubtype="0" fill="hold" grpId="0" nodeType="afterEffect">
                                  <p:stCondLst>
                                    <p:cond delay="0"/>
                                  </p:stCondLst>
                                  <p:iterate type="lt">
                                    <p:tmPct val="50000"/>
                                  </p:iterate>
                                  <p:childTnLst>
                                    <p:set>
                                      <p:cBhvr>
                                        <p:cTn id="61" dur="1" fill="hold">
                                          <p:stCondLst>
                                            <p:cond delay="0"/>
                                          </p:stCondLst>
                                        </p:cTn>
                                        <p:tgtEl>
                                          <p:spTgt spid="67604"/>
                                        </p:tgtEl>
                                        <p:attrNameLst>
                                          <p:attrName>style.visibility</p:attrName>
                                        </p:attrNameLst>
                                      </p:cBhvr>
                                      <p:to>
                                        <p:strVal val="visible"/>
                                      </p:to>
                                    </p:set>
                                    <p:anim calcmode="discrete" valueType="clr">
                                      <p:cBhvr override="childStyle">
                                        <p:cTn id="62" dur="80"/>
                                        <p:tgtEl>
                                          <p:spTgt spid="67604"/>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67604"/>
                                        </p:tgtEl>
                                        <p:attrNameLst>
                                          <p:attrName>fillcolor</p:attrName>
                                        </p:attrNameLst>
                                      </p:cBhvr>
                                      <p:tavLst>
                                        <p:tav tm="0">
                                          <p:val>
                                            <p:clrVal>
                                              <a:schemeClr val="accent2"/>
                                            </p:clrVal>
                                          </p:val>
                                        </p:tav>
                                        <p:tav tm="50000">
                                          <p:val>
                                            <p:clrVal>
                                              <a:schemeClr val="hlink"/>
                                            </p:clrVal>
                                          </p:val>
                                        </p:tav>
                                      </p:tavLst>
                                    </p:anim>
                                    <p:set>
                                      <p:cBhvr>
                                        <p:cTn id="64" dur="80"/>
                                        <p:tgtEl>
                                          <p:spTgt spid="67604"/>
                                        </p:tgtEl>
                                        <p:attrNameLst>
                                          <p:attrName>fill.type</p:attrName>
                                        </p:attrNameLst>
                                      </p:cBhvr>
                                      <p:to>
                                        <p:strVal val="solid"/>
                                      </p:to>
                                    </p:se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67587"/>
                                        </p:tgtEl>
                                        <p:attrNameLst>
                                          <p:attrName>style.visibility</p:attrName>
                                        </p:attrNameLst>
                                      </p:cBhvr>
                                      <p:to>
                                        <p:strVal val="visible"/>
                                      </p:to>
                                    </p:set>
                                    <p:animEffect transition="in" filter="fade">
                                      <p:cBhvr>
                                        <p:cTn id="69" dur="1000"/>
                                        <p:tgtEl>
                                          <p:spTgt spid="67587"/>
                                        </p:tgtEl>
                                      </p:cBhvr>
                                    </p:animEffect>
                                    <p:anim calcmode="lin" valueType="num">
                                      <p:cBhvr>
                                        <p:cTn id="70" dur="1000" fill="hold"/>
                                        <p:tgtEl>
                                          <p:spTgt spid="67587"/>
                                        </p:tgtEl>
                                        <p:attrNameLst>
                                          <p:attrName>ppt_x</p:attrName>
                                        </p:attrNameLst>
                                      </p:cBhvr>
                                      <p:tavLst>
                                        <p:tav tm="0">
                                          <p:val>
                                            <p:strVal val="#ppt_x"/>
                                          </p:val>
                                        </p:tav>
                                        <p:tav tm="100000">
                                          <p:val>
                                            <p:strVal val="#ppt_x"/>
                                          </p:val>
                                        </p:tav>
                                      </p:tavLst>
                                    </p:anim>
                                    <p:anim calcmode="lin" valueType="num">
                                      <p:cBhvr>
                                        <p:cTn id="71" dur="1000" fill="hold"/>
                                        <p:tgtEl>
                                          <p:spTgt spid="67587"/>
                                        </p:tgtEl>
                                        <p:attrNameLst>
                                          <p:attrName>ppt_y</p:attrName>
                                        </p:attrNameLst>
                                      </p:cBhvr>
                                      <p:tavLst>
                                        <p:tav tm="0">
                                          <p:val>
                                            <p:strVal val="#ppt_y+.1"/>
                                          </p:val>
                                        </p:tav>
                                        <p:tav tm="100000">
                                          <p:val>
                                            <p:strVal val="#ppt_y"/>
                                          </p:val>
                                        </p:tav>
                                      </p:tavLst>
                                    </p:anim>
                                  </p:childTnLst>
                                </p:cTn>
                              </p:par>
                              <p:par>
                                <p:cTn id="72" presetID="1" presetClass="entr" presetSubtype="0" fill="hold" nodeType="withEffect">
                                  <p:stCondLst>
                                    <p:cond delay="0"/>
                                  </p:stCondLst>
                                  <p:childTnLst>
                                    <p:set>
                                      <p:cBhvr>
                                        <p:cTn id="73" dur="1" fill="hold">
                                          <p:stCondLst>
                                            <p:cond delay="0"/>
                                          </p:stCondLst>
                                        </p:cTn>
                                        <p:tgtEl>
                                          <p:spTgt spid="35"/>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3" presetClass="entr" presetSubtype="16" fill="hold" nodeType="click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p:cTn id="78" dur="500" fill="hold"/>
                                        <p:tgtEl>
                                          <p:spTgt spid="3"/>
                                        </p:tgtEl>
                                        <p:attrNameLst>
                                          <p:attrName>ppt_w</p:attrName>
                                        </p:attrNameLst>
                                      </p:cBhvr>
                                      <p:tavLst>
                                        <p:tav tm="0">
                                          <p:val>
                                            <p:fltVal val="0"/>
                                          </p:val>
                                        </p:tav>
                                        <p:tav tm="100000">
                                          <p:val>
                                            <p:strVal val="#ppt_w"/>
                                          </p:val>
                                        </p:tav>
                                      </p:tavLst>
                                    </p:anim>
                                    <p:anim calcmode="lin" valueType="num">
                                      <p:cBhvr>
                                        <p:cTn id="79" dur="500" fill="hold"/>
                                        <p:tgtEl>
                                          <p:spTgt spid="3"/>
                                        </p:tgtEl>
                                        <p:attrNameLst>
                                          <p:attrName>ppt_h</p:attrName>
                                        </p:attrNameLst>
                                      </p:cBhvr>
                                      <p:tavLst>
                                        <p:tav tm="0">
                                          <p:val>
                                            <p:fltVal val="0"/>
                                          </p:val>
                                        </p:tav>
                                        <p:tav tm="100000">
                                          <p:val>
                                            <p:strVal val="#ppt_h"/>
                                          </p:val>
                                        </p:tav>
                                      </p:tavLst>
                                    </p:anim>
                                  </p:childTnLst>
                                </p:cTn>
                              </p:par>
                            </p:childTnLst>
                          </p:cTn>
                        </p:par>
                        <p:par>
                          <p:cTn id="80" fill="hold">
                            <p:stCondLst>
                              <p:cond delay="500"/>
                            </p:stCondLst>
                            <p:childTnLst>
                              <p:par>
                                <p:cTn id="81" presetID="23" presetClass="entr" presetSubtype="16" fill="hold" nodeType="afterEffect">
                                  <p:stCondLst>
                                    <p:cond delay="0"/>
                                  </p:stCondLst>
                                  <p:childTnLst>
                                    <p:set>
                                      <p:cBhvr>
                                        <p:cTn id="82" dur="1" fill="hold">
                                          <p:stCondLst>
                                            <p:cond delay="0"/>
                                          </p:stCondLst>
                                        </p:cTn>
                                        <p:tgtEl>
                                          <p:spTgt spid="5"/>
                                        </p:tgtEl>
                                        <p:attrNameLst>
                                          <p:attrName>style.visibility</p:attrName>
                                        </p:attrNameLst>
                                      </p:cBhvr>
                                      <p:to>
                                        <p:strVal val="visible"/>
                                      </p:to>
                                    </p:set>
                                    <p:anim calcmode="lin" valueType="num">
                                      <p:cBhvr>
                                        <p:cTn id="83" dur="500" fill="hold"/>
                                        <p:tgtEl>
                                          <p:spTgt spid="5"/>
                                        </p:tgtEl>
                                        <p:attrNameLst>
                                          <p:attrName>ppt_w</p:attrName>
                                        </p:attrNameLst>
                                      </p:cBhvr>
                                      <p:tavLst>
                                        <p:tav tm="0">
                                          <p:val>
                                            <p:fltVal val="0"/>
                                          </p:val>
                                        </p:tav>
                                        <p:tav tm="100000">
                                          <p:val>
                                            <p:strVal val="#ppt_w"/>
                                          </p:val>
                                        </p:tav>
                                      </p:tavLst>
                                    </p:anim>
                                    <p:anim calcmode="lin" valueType="num">
                                      <p:cBhvr>
                                        <p:cTn id="84" dur="500" fill="hold"/>
                                        <p:tgtEl>
                                          <p:spTgt spid="5"/>
                                        </p:tgtEl>
                                        <p:attrNameLst>
                                          <p:attrName>ppt_h</p:attrName>
                                        </p:attrNameLst>
                                      </p:cBhvr>
                                      <p:tavLst>
                                        <p:tav tm="0">
                                          <p:val>
                                            <p:fltVal val="0"/>
                                          </p:val>
                                        </p:tav>
                                        <p:tav tm="100000">
                                          <p:val>
                                            <p:strVal val="#ppt_h"/>
                                          </p:val>
                                        </p:tav>
                                      </p:tavLst>
                                    </p:anim>
                                  </p:childTnLst>
                                </p:cTn>
                              </p:par>
                            </p:childTnLst>
                          </p:cTn>
                        </p:par>
                        <p:par>
                          <p:cTn id="85" fill="hold">
                            <p:stCondLst>
                              <p:cond delay="1000"/>
                            </p:stCondLst>
                            <p:childTnLst>
                              <p:par>
                                <p:cTn id="86" presetID="1" presetClass="entr" presetSubtype="0" fill="hold" grpId="0" nodeType="afterEffect">
                                  <p:stCondLst>
                                    <p:cond delay="0"/>
                                  </p:stCondLst>
                                  <p:childTnLst>
                                    <p:set>
                                      <p:cBhvr>
                                        <p:cTn id="87" dur="1" fill="hold">
                                          <p:stCondLst>
                                            <p:cond delay="0"/>
                                          </p:stCondLst>
                                        </p:cTn>
                                        <p:tgtEl>
                                          <p:spTgt spid="6"/>
                                        </p:tgtEl>
                                        <p:attrNameLst>
                                          <p:attrName>style.visibility</p:attrName>
                                        </p:attrNameLst>
                                      </p:cBhvr>
                                      <p:to>
                                        <p:strVal val="visible"/>
                                      </p:to>
                                    </p:set>
                                  </p:childTnLst>
                                </p:cTn>
                              </p:par>
                              <p:par>
                                <p:cTn id="88" presetID="42" presetClass="entr" presetSubtype="0" fill="hold" grpId="0" nodeType="withEffect">
                                  <p:stCondLst>
                                    <p:cond delay="0"/>
                                  </p:stCondLst>
                                  <p:childTnLst>
                                    <p:set>
                                      <p:cBhvr>
                                        <p:cTn id="89" dur="1" fill="hold">
                                          <p:stCondLst>
                                            <p:cond delay="0"/>
                                          </p:stCondLst>
                                        </p:cTn>
                                        <p:tgtEl>
                                          <p:spTgt spid="2"/>
                                        </p:tgtEl>
                                        <p:attrNameLst>
                                          <p:attrName>style.visibility</p:attrName>
                                        </p:attrNameLst>
                                      </p:cBhvr>
                                      <p:to>
                                        <p:strVal val="visible"/>
                                      </p:to>
                                    </p:set>
                                    <p:animEffect transition="in" filter="fade">
                                      <p:cBhvr>
                                        <p:cTn id="90" dur="1000"/>
                                        <p:tgtEl>
                                          <p:spTgt spid="2"/>
                                        </p:tgtEl>
                                      </p:cBhvr>
                                    </p:animEffect>
                                    <p:anim calcmode="lin" valueType="num">
                                      <p:cBhvr>
                                        <p:cTn id="91" dur="1000" fill="hold"/>
                                        <p:tgtEl>
                                          <p:spTgt spid="2"/>
                                        </p:tgtEl>
                                        <p:attrNameLst>
                                          <p:attrName>ppt_x</p:attrName>
                                        </p:attrNameLst>
                                      </p:cBhvr>
                                      <p:tavLst>
                                        <p:tav tm="0">
                                          <p:val>
                                            <p:strVal val="#ppt_x"/>
                                          </p:val>
                                        </p:tav>
                                        <p:tav tm="100000">
                                          <p:val>
                                            <p:strVal val="#ppt_x"/>
                                          </p:val>
                                        </p:tav>
                                      </p:tavLst>
                                    </p:anim>
                                    <p:anim calcmode="lin" valueType="num">
                                      <p:cBhvr>
                                        <p:cTn id="9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bldLvl="0" animBg="1"/>
      <p:bldP spid="67587" grpId="0" bldLvl="0" animBg="1"/>
      <p:bldP spid="67588" grpId="0" bldLvl="0" animBg="1"/>
      <p:bldP spid="67589" grpId="0" bldLvl="0" animBg="1"/>
      <p:bldP spid="67590" grpId="0" bldLvl="0" animBg="1"/>
      <p:bldP spid="67591" grpId="0" bldLvl="0" animBg="1"/>
      <p:bldP spid="67592" grpId="0" bldLvl="0" animBg="1"/>
      <p:bldP spid="67593" grpId="0" bldLvl="0" animBg="1"/>
      <p:bldP spid="67594" grpId="0" bldLvl="0" animBg="1"/>
      <p:bldP spid="67595" grpId="0" bldLvl="0" animBg="1"/>
      <p:bldP spid="67596" grpId="0" bldLvl="0" animBg="1"/>
      <p:bldP spid="67597" grpId="0" bldLvl="0" animBg="1"/>
      <p:bldP spid="67598" grpId="0" bldLvl="0" animBg="1"/>
      <p:bldP spid="67599" grpId="0" bldLvl="0" animBg="1"/>
      <p:bldP spid="67600" grpId="0" bldLvl="0" animBg="1"/>
      <p:bldP spid="67601" grpId="0"/>
      <p:bldP spid="67602" grpId="0" bldLvl="0" animBg="1"/>
      <p:bldP spid="67603" grpId="0" bldLvl="0" animBg="1"/>
      <p:bldP spid="67604" grpId="0"/>
      <p:bldP spid="6" grpId="0" bldLvl="0" animBg="1"/>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yuanzh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627" y="3035339"/>
            <a:ext cx="1414462"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3" name="Picture 3" descr="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6577" y="1441488"/>
            <a:ext cx="1800225"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6" name="Line 4"/>
          <p:cNvSpPr>
            <a:spLocks noChangeShapeType="1"/>
          </p:cNvSpPr>
          <p:nvPr/>
        </p:nvSpPr>
        <p:spPr bwMode="auto">
          <a:xfrm>
            <a:off x="1311003" y="1895513"/>
            <a:ext cx="2698750" cy="0"/>
          </a:xfrm>
          <a:prstGeom prst="line">
            <a:avLst/>
          </a:prstGeom>
          <a:noFill/>
          <a:ln w="38100">
            <a:solidFill>
              <a:srgbClr val="FF0066"/>
            </a:solidFill>
            <a:round/>
          </a:ln>
          <a:extLst>
            <a:ext uri="{909E8E84-426E-40DD-AFC4-6F175D3DCCD1}">
              <a14:hiddenFill xmlns:a14="http://schemas.microsoft.com/office/drawing/2010/main">
                <a:noFill/>
              </a14:hiddenFill>
            </a:ext>
          </a:extLst>
        </p:spPr>
        <p:txBody>
          <a:bodyPr lIns="91426" tIns="45712" rIns="91426" bIns="45712"/>
          <a:lstStyle/>
          <a:p>
            <a:endParaRPr lang="zh-CN" altLang="en-US"/>
          </a:p>
        </p:txBody>
      </p:sp>
      <p:sp>
        <p:nvSpPr>
          <p:cNvPr id="69637" name="Line 5"/>
          <p:cNvSpPr>
            <a:spLocks noChangeShapeType="1"/>
          </p:cNvSpPr>
          <p:nvPr/>
        </p:nvSpPr>
        <p:spPr bwMode="auto">
          <a:xfrm flipV="1">
            <a:off x="2896914" y="1233526"/>
            <a:ext cx="0" cy="2179638"/>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lIns="91426" tIns="45712" rIns="91426" bIns="45712"/>
          <a:lstStyle/>
          <a:p>
            <a:endParaRPr lang="zh-CN" altLang="en-US"/>
          </a:p>
        </p:txBody>
      </p:sp>
      <p:sp>
        <p:nvSpPr>
          <p:cNvPr id="69638" name="Text Box 6"/>
          <p:cNvSpPr txBox="1">
            <a:spLocks noChangeArrowheads="1"/>
          </p:cNvSpPr>
          <p:nvPr/>
        </p:nvSpPr>
        <p:spPr bwMode="auto">
          <a:xfrm>
            <a:off x="1864129" y="4300575"/>
            <a:ext cx="2338621" cy="415498"/>
          </a:xfrm>
          <a:prstGeom prst="rect">
            <a:avLst/>
          </a:prstGeom>
        </p:spPr>
        <p:style>
          <a:lnRef idx="2">
            <a:schemeClr val="accent4"/>
          </a:lnRef>
          <a:fillRef idx="1">
            <a:schemeClr val="lt1"/>
          </a:fillRef>
          <a:effectRef idx="0">
            <a:schemeClr val="accent4"/>
          </a:effectRef>
          <a:fontRef idx="minor">
            <a:schemeClr val="dk1"/>
          </a:fontRef>
        </p:style>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100" b="1" dirty="0">
                <a:latin typeface="宋体" panose="02010600030101010101" pitchFamily="2" charset="-122"/>
              </a:rPr>
              <a:t>线与线相交成点</a:t>
            </a:r>
          </a:p>
        </p:txBody>
      </p:sp>
      <p:sp>
        <p:nvSpPr>
          <p:cNvPr id="69639" name="Line 7"/>
          <p:cNvSpPr>
            <a:spLocks noChangeShapeType="1"/>
          </p:cNvSpPr>
          <p:nvPr/>
        </p:nvSpPr>
        <p:spPr bwMode="auto">
          <a:xfrm flipH="1" flipV="1">
            <a:off x="2896914" y="1936788"/>
            <a:ext cx="206521" cy="2416968"/>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lIns="91426" tIns="45712" rIns="91426" bIns="45712"/>
          <a:lstStyle/>
          <a:p>
            <a:endParaRPr lang="zh-CN" altLang="en-US"/>
          </a:p>
        </p:txBody>
      </p:sp>
      <p:sp>
        <p:nvSpPr>
          <p:cNvPr id="69640" name="Oval 8"/>
          <p:cNvSpPr>
            <a:spLocks noChangeArrowheads="1"/>
          </p:cNvSpPr>
          <p:nvPr/>
        </p:nvSpPr>
        <p:spPr bwMode="auto">
          <a:xfrm>
            <a:off x="2835002" y="1855826"/>
            <a:ext cx="80962" cy="80963"/>
          </a:xfrm>
          <a:prstGeom prst="ellipse">
            <a:avLst/>
          </a:prstGeom>
          <a:solidFill>
            <a:srgbClr val="FFFF99"/>
          </a:solidFill>
          <a:ln w="9525">
            <a:solidFill>
              <a:schemeClr val="tx1"/>
            </a:solidFill>
            <a:round/>
          </a:ln>
        </p:spPr>
        <p:txBody>
          <a:bodyPr wrap="none" lIns="91426" tIns="45712" rIns="91426" bIns="45712"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sp>
        <p:nvSpPr>
          <p:cNvPr id="69641" name="Line 9"/>
          <p:cNvSpPr>
            <a:spLocks noChangeShapeType="1"/>
          </p:cNvSpPr>
          <p:nvPr/>
        </p:nvSpPr>
        <p:spPr bwMode="auto">
          <a:xfrm flipV="1">
            <a:off x="1768203" y="2062201"/>
            <a:ext cx="892175" cy="1350963"/>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lIns="91426" tIns="45712" rIns="91426" bIns="45712"/>
          <a:lstStyle/>
          <a:p>
            <a:endParaRPr lang="zh-CN" altLang="en-US"/>
          </a:p>
        </p:txBody>
      </p:sp>
      <p:sp>
        <p:nvSpPr>
          <p:cNvPr id="69642" name="Text Box 10"/>
          <p:cNvSpPr txBox="1">
            <a:spLocks noChangeArrowheads="1"/>
          </p:cNvSpPr>
          <p:nvPr/>
        </p:nvSpPr>
        <p:spPr bwMode="auto">
          <a:xfrm>
            <a:off x="533128" y="3411575"/>
            <a:ext cx="2382837" cy="738664"/>
          </a:xfrm>
          <a:prstGeom prst="rect">
            <a:avLst/>
          </a:prstGeom>
        </p:spPr>
        <p:style>
          <a:lnRef idx="2">
            <a:schemeClr val="accent5"/>
          </a:lnRef>
          <a:fillRef idx="1">
            <a:schemeClr val="lt1"/>
          </a:fillRef>
          <a:effectRef idx="0">
            <a:schemeClr val="accent5"/>
          </a:effectRef>
          <a:fontRef idx="minor">
            <a:schemeClr val="dk1"/>
          </a:fontRef>
        </p:style>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100" b="1" dirty="0">
                <a:latin typeface="宋体" panose="02010600030101010101" pitchFamily="2" charset="-122"/>
              </a:rPr>
              <a:t>面与面相交成线，线有直线和曲线</a:t>
            </a:r>
          </a:p>
        </p:txBody>
      </p:sp>
      <p:sp>
        <p:nvSpPr>
          <p:cNvPr id="56331" name="Line 11"/>
          <p:cNvSpPr>
            <a:spLocks noChangeShapeType="1"/>
          </p:cNvSpPr>
          <p:nvPr/>
        </p:nvSpPr>
        <p:spPr bwMode="auto">
          <a:xfrm>
            <a:off x="3463652" y="1441488"/>
            <a:ext cx="0"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lIns="91426" tIns="45712" rIns="91426" bIns="45712"/>
          <a:lstStyle/>
          <a:p>
            <a:endParaRPr lang="zh-CN" altLang="en-US"/>
          </a:p>
        </p:txBody>
      </p:sp>
      <p:sp>
        <p:nvSpPr>
          <p:cNvPr id="56332" name="Text Box 12"/>
          <p:cNvSpPr txBox="1">
            <a:spLocks noChangeArrowheads="1"/>
          </p:cNvSpPr>
          <p:nvPr/>
        </p:nvSpPr>
        <p:spPr bwMode="auto">
          <a:xfrm>
            <a:off x="6829152" y="4300576"/>
            <a:ext cx="184702" cy="10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ea typeface="方正舒体" panose="02010601030101010101" pitchFamily="2" charset="-122"/>
            </a:endParaRPr>
          </a:p>
        </p:txBody>
      </p:sp>
      <p:sp>
        <p:nvSpPr>
          <p:cNvPr id="69645" name="Text Box 13"/>
          <p:cNvSpPr txBox="1">
            <a:spLocks noChangeArrowheads="1"/>
          </p:cNvSpPr>
          <p:nvPr/>
        </p:nvSpPr>
        <p:spPr bwMode="auto">
          <a:xfrm>
            <a:off x="5695179" y="3879275"/>
            <a:ext cx="2088922" cy="738664"/>
          </a:xfrm>
          <a:prstGeom prst="rect">
            <a:avLst/>
          </a:prstGeom>
        </p:spPr>
        <p:style>
          <a:lnRef idx="2">
            <a:schemeClr val="accent3"/>
          </a:lnRef>
          <a:fillRef idx="1">
            <a:schemeClr val="lt1"/>
          </a:fillRef>
          <a:effectRef idx="0">
            <a:schemeClr val="accent3"/>
          </a:effectRef>
          <a:fontRef idx="minor">
            <a:schemeClr val="dk1"/>
          </a:fontRef>
        </p:style>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100" b="1" dirty="0">
                <a:latin typeface="宋体" panose="02010600030101010101" pitchFamily="2" charset="-122"/>
              </a:rPr>
              <a:t>体由面围成，</a:t>
            </a:r>
            <a:endParaRPr lang="en-US" altLang="zh-CN" sz="2100" b="1" dirty="0">
              <a:latin typeface="宋体" panose="02010600030101010101" pitchFamily="2" charset="-122"/>
            </a:endParaRPr>
          </a:p>
          <a:p>
            <a:pPr eaLnBrk="1" hangingPunct="1"/>
            <a:r>
              <a:rPr lang="zh-CN" altLang="en-US" sz="2100" b="1" dirty="0">
                <a:latin typeface="宋体" panose="02010600030101010101" pitchFamily="2" charset="-122"/>
              </a:rPr>
              <a:t>面有平面和曲面</a:t>
            </a:r>
          </a:p>
        </p:txBody>
      </p:sp>
      <p:pic>
        <p:nvPicPr>
          <p:cNvPr id="56334" name="Picture 14" descr="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4289" y="1041438"/>
            <a:ext cx="222885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9647" name="Group 15"/>
          <p:cNvGrpSpPr/>
          <p:nvPr/>
        </p:nvGrpSpPr>
        <p:grpSpPr bwMode="auto">
          <a:xfrm>
            <a:off x="4605064" y="1855826"/>
            <a:ext cx="2717800" cy="2765425"/>
            <a:chOff x="2880" y="761"/>
            <a:chExt cx="2282" cy="2323"/>
          </a:xfrm>
        </p:grpSpPr>
        <p:sp>
          <p:nvSpPr>
            <p:cNvPr id="56341" name="Line 16"/>
            <p:cNvSpPr>
              <a:spLocks noChangeShapeType="1"/>
            </p:cNvSpPr>
            <p:nvPr/>
          </p:nvSpPr>
          <p:spPr bwMode="auto">
            <a:xfrm>
              <a:off x="2925" y="1933"/>
              <a:ext cx="1296" cy="542"/>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6342" name="Line 17"/>
            <p:cNvSpPr>
              <a:spLocks noChangeShapeType="1"/>
            </p:cNvSpPr>
            <p:nvPr/>
          </p:nvSpPr>
          <p:spPr bwMode="auto">
            <a:xfrm flipV="1">
              <a:off x="3470" y="2614"/>
              <a:ext cx="325"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6343" name="Line 18"/>
            <p:cNvSpPr>
              <a:spLocks noChangeShapeType="1"/>
            </p:cNvSpPr>
            <p:nvPr/>
          </p:nvSpPr>
          <p:spPr bwMode="auto">
            <a:xfrm flipV="1">
              <a:off x="2880" y="2859"/>
              <a:ext cx="915" cy="225"/>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6344" name="Line 19"/>
            <p:cNvSpPr>
              <a:spLocks noChangeShapeType="1"/>
            </p:cNvSpPr>
            <p:nvPr/>
          </p:nvSpPr>
          <p:spPr bwMode="auto">
            <a:xfrm>
              <a:off x="4748" y="1434"/>
              <a:ext cx="0" cy="1062"/>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6345" name="Line 20"/>
            <p:cNvSpPr>
              <a:spLocks noChangeShapeType="1"/>
            </p:cNvSpPr>
            <p:nvPr/>
          </p:nvSpPr>
          <p:spPr bwMode="auto">
            <a:xfrm flipH="1">
              <a:off x="4748" y="761"/>
              <a:ext cx="414" cy="174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6" name="组合 25"/>
          <p:cNvGrpSpPr/>
          <p:nvPr/>
        </p:nvGrpSpPr>
        <p:grpSpPr>
          <a:xfrm>
            <a:off x="3651271" y="966772"/>
            <a:ext cx="2440363" cy="647699"/>
            <a:chOff x="3131762" y="248416"/>
            <a:chExt cx="2440363" cy="647699"/>
          </a:xfrm>
        </p:grpSpPr>
        <p:sp>
          <p:nvSpPr>
            <p:cNvPr id="27" name="圆角矩形 26"/>
            <p:cNvSpPr/>
            <p:nvPr/>
          </p:nvSpPr>
          <p:spPr>
            <a:xfrm>
              <a:off x="3343275" y="334907"/>
              <a:ext cx="2228850" cy="474718"/>
            </a:xfrm>
            <a:prstGeom prst="roundRect">
              <a:avLst/>
            </a:prstGeom>
            <a:solidFill>
              <a:srgbClr val="BECE37">
                <a:lumMod val="20000"/>
                <a:lumOff val="80000"/>
              </a:srgbClr>
            </a:solidFill>
            <a:ln w="25400" cap="flat" cmpd="sng" algn="ctr">
              <a:noFill/>
              <a:prstDash val="solid"/>
            </a:ln>
            <a:effectLst/>
          </p:spPr>
          <p:txBody>
            <a:bodyPr rtlCol="0" anchor="ctr"/>
            <a:lstStyle/>
            <a:p>
              <a:pPr algn="ctr">
                <a:defRPr/>
              </a:pPr>
              <a:r>
                <a:rPr lang="zh-CN" altLang="en-US" sz="2400" b="1" kern="0" dirty="0">
                  <a:solidFill>
                    <a:prstClr val="black"/>
                  </a:solidFill>
                  <a:latin typeface="黑体" panose="02010609060101010101" pitchFamily="49" charset="-122"/>
                  <a:ea typeface="黑体" panose="02010609060101010101" pitchFamily="49" charset="-122"/>
                </a:rPr>
                <a:t>  归纳总结</a:t>
              </a:r>
            </a:p>
          </p:txBody>
        </p:sp>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l="23860" t="22977" r="30278" b="33898"/>
            <a:stretch>
              <a:fillRect/>
            </a:stretch>
          </p:blipFill>
          <p:spPr>
            <a:xfrm>
              <a:off x="3131762" y="248416"/>
              <a:ext cx="687763" cy="647699"/>
            </a:xfrm>
            <a:prstGeom prst="roundRect">
              <a:avLst/>
            </a:prstGeom>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69647"/>
                                        </p:tgtEl>
                                        <p:attrNameLst>
                                          <p:attrName>style.visibility</p:attrName>
                                        </p:attrNameLst>
                                      </p:cBhvr>
                                      <p:to>
                                        <p:strVal val="visible"/>
                                      </p:to>
                                    </p:set>
                                    <p:animEffect transition="in" filter="diamond(in)">
                                      <p:cBhvr>
                                        <p:cTn id="7" dur="500"/>
                                        <p:tgtEl>
                                          <p:spTgt spid="69647"/>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9645"/>
                                        </p:tgtEl>
                                        <p:attrNameLst>
                                          <p:attrName>style.visibility</p:attrName>
                                        </p:attrNameLst>
                                      </p:cBhvr>
                                      <p:to>
                                        <p:strVal val="visible"/>
                                      </p:to>
                                    </p:set>
                                    <p:animEffect transition="in" filter="diamond(in)">
                                      <p:cBhvr>
                                        <p:cTn id="10" dur="500"/>
                                        <p:tgtEl>
                                          <p:spTgt spid="69645"/>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69636"/>
                                        </p:tgtEl>
                                        <p:attrNameLst>
                                          <p:attrName>style.visibility</p:attrName>
                                        </p:attrNameLst>
                                      </p:cBhvr>
                                      <p:to>
                                        <p:strVal val="visible"/>
                                      </p:to>
                                    </p:set>
                                    <p:animEffect transition="in" filter="diamond(in)">
                                      <p:cBhvr>
                                        <p:cTn id="15" dur="500"/>
                                        <p:tgtEl>
                                          <p:spTgt spid="69636"/>
                                        </p:tgtEl>
                                      </p:cBhvr>
                                    </p:animEffect>
                                  </p:childTnLst>
                                </p:cTn>
                              </p:par>
                            </p:childTnLst>
                          </p:cTn>
                        </p:par>
                        <p:par>
                          <p:cTn id="16" fill="hold">
                            <p:stCondLst>
                              <p:cond delay="500"/>
                            </p:stCondLst>
                            <p:childTnLst>
                              <p:par>
                                <p:cTn id="17" presetID="8" presetClass="entr" presetSubtype="16" fill="hold" grpId="0" nodeType="afterEffect">
                                  <p:stCondLst>
                                    <p:cond delay="0"/>
                                  </p:stCondLst>
                                  <p:childTnLst>
                                    <p:set>
                                      <p:cBhvr>
                                        <p:cTn id="18" dur="1" fill="hold">
                                          <p:stCondLst>
                                            <p:cond delay="0"/>
                                          </p:stCondLst>
                                        </p:cTn>
                                        <p:tgtEl>
                                          <p:spTgt spid="69641"/>
                                        </p:tgtEl>
                                        <p:attrNameLst>
                                          <p:attrName>style.visibility</p:attrName>
                                        </p:attrNameLst>
                                      </p:cBhvr>
                                      <p:to>
                                        <p:strVal val="visible"/>
                                      </p:to>
                                    </p:set>
                                    <p:animEffect transition="in" filter="diamond(in)">
                                      <p:cBhvr>
                                        <p:cTn id="19" dur="500"/>
                                        <p:tgtEl>
                                          <p:spTgt spid="69641"/>
                                        </p:tgtEl>
                                      </p:cBhvr>
                                    </p:animEffect>
                                  </p:childTnLst>
                                </p:cTn>
                              </p:par>
                            </p:childTnLst>
                          </p:cTn>
                        </p:par>
                        <p:par>
                          <p:cTn id="20" fill="hold">
                            <p:stCondLst>
                              <p:cond delay="1000"/>
                            </p:stCondLst>
                            <p:childTnLst>
                              <p:par>
                                <p:cTn id="21" presetID="8" presetClass="entr" presetSubtype="16" fill="hold" grpId="0" nodeType="afterEffect">
                                  <p:stCondLst>
                                    <p:cond delay="0"/>
                                  </p:stCondLst>
                                  <p:childTnLst>
                                    <p:set>
                                      <p:cBhvr>
                                        <p:cTn id="22" dur="1" fill="hold">
                                          <p:stCondLst>
                                            <p:cond delay="0"/>
                                          </p:stCondLst>
                                        </p:cTn>
                                        <p:tgtEl>
                                          <p:spTgt spid="69642"/>
                                        </p:tgtEl>
                                        <p:attrNameLst>
                                          <p:attrName>style.visibility</p:attrName>
                                        </p:attrNameLst>
                                      </p:cBhvr>
                                      <p:to>
                                        <p:strVal val="visible"/>
                                      </p:to>
                                    </p:set>
                                    <p:animEffect transition="in" filter="diamond(in)">
                                      <p:cBhvr>
                                        <p:cTn id="23" dur="500"/>
                                        <p:tgtEl>
                                          <p:spTgt spid="69642"/>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1" nodeType="clickEffect">
                                  <p:stCondLst>
                                    <p:cond delay="0"/>
                                  </p:stCondLst>
                                  <p:childTnLst>
                                    <p:set>
                                      <p:cBhvr>
                                        <p:cTn id="27" dur="1" fill="hold">
                                          <p:stCondLst>
                                            <p:cond delay="0"/>
                                          </p:stCondLst>
                                        </p:cTn>
                                        <p:tgtEl>
                                          <p:spTgt spid="69636"/>
                                        </p:tgtEl>
                                        <p:attrNameLst>
                                          <p:attrName>style.visibility</p:attrName>
                                        </p:attrNameLst>
                                      </p:cBhvr>
                                      <p:to>
                                        <p:strVal val="visible"/>
                                      </p:to>
                                    </p:set>
                                    <p:animEffect transition="in" filter="blinds(horizontal)">
                                      <p:cBhvr>
                                        <p:cTn id="28" dur="500"/>
                                        <p:tgtEl>
                                          <p:spTgt spid="69636"/>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69637"/>
                                        </p:tgtEl>
                                        <p:attrNameLst>
                                          <p:attrName>style.visibility</p:attrName>
                                        </p:attrNameLst>
                                      </p:cBhvr>
                                      <p:to>
                                        <p:strVal val="visible"/>
                                      </p:to>
                                    </p:set>
                                    <p:animEffect transition="in" filter="blinds(horizontal)">
                                      <p:cBhvr>
                                        <p:cTn id="31" dur="500"/>
                                        <p:tgtEl>
                                          <p:spTgt spid="69637"/>
                                        </p:tgtEl>
                                      </p:cBhvr>
                                    </p:animEffect>
                                  </p:childTnLst>
                                </p:cTn>
                              </p:par>
                            </p:childTnLst>
                          </p:cTn>
                        </p:par>
                        <p:par>
                          <p:cTn id="32" fill="hold">
                            <p:stCondLst>
                              <p:cond delay="500"/>
                            </p:stCondLst>
                            <p:childTnLst>
                              <p:par>
                                <p:cTn id="33" presetID="8" presetClass="entr" presetSubtype="16" fill="hold" grpId="0" nodeType="afterEffect">
                                  <p:stCondLst>
                                    <p:cond delay="0"/>
                                  </p:stCondLst>
                                  <p:childTnLst>
                                    <p:set>
                                      <p:cBhvr>
                                        <p:cTn id="34" dur="1" fill="hold">
                                          <p:stCondLst>
                                            <p:cond delay="0"/>
                                          </p:stCondLst>
                                        </p:cTn>
                                        <p:tgtEl>
                                          <p:spTgt spid="69640"/>
                                        </p:tgtEl>
                                        <p:attrNameLst>
                                          <p:attrName>style.visibility</p:attrName>
                                        </p:attrNameLst>
                                      </p:cBhvr>
                                      <p:to>
                                        <p:strVal val="visible"/>
                                      </p:to>
                                    </p:set>
                                    <p:animEffect transition="in" filter="diamond(in)">
                                      <p:cBhvr>
                                        <p:cTn id="35" dur="500"/>
                                        <p:tgtEl>
                                          <p:spTgt spid="69640"/>
                                        </p:tgtEl>
                                      </p:cBhvr>
                                    </p:animEffect>
                                  </p:childTnLst>
                                </p:cTn>
                              </p:par>
                            </p:childTnLst>
                          </p:cTn>
                        </p:par>
                        <p:par>
                          <p:cTn id="36" fill="hold">
                            <p:stCondLst>
                              <p:cond delay="1000"/>
                            </p:stCondLst>
                            <p:childTnLst>
                              <p:par>
                                <p:cTn id="37" presetID="8" presetClass="entr" presetSubtype="16" fill="hold" grpId="0" nodeType="afterEffect">
                                  <p:stCondLst>
                                    <p:cond delay="0"/>
                                  </p:stCondLst>
                                  <p:childTnLst>
                                    <p:set>
                                      <p:cBhvr>
                                        <p:cTn id="38" dur="1" fill="hold">
                                          <p:stCondLst>
                                            <p:cond delay="0"/>
                                          </p:stCondLst>
                                        </p:cTn>
                                        <p:tgtEl>
                                          <p:spTgt spid="69638"/>
                                        </p:tgtEl>
                                        <p:attrNameLst>
                                          <p:attrName>style.visibility</p:attrName>
                                        </p:attrNameLst>
                                      </p:cBhvr>
                                      <p:to>
                                        <p:strVal val="visible"/>
                                      </p:to>
                                    </p:set>
                                    <p:animEffect transition="in" filter="diamond(in)">
                                      <p:cBhvr>
                                        <p:cTn id="39" dur="500"/>
                                        <p:tgtEl>
                                          <p:spTgt spid="69638"/>
                                        </p:tgtEl>
                                      </p:cBhvr>
                                    </p:animEffect>
                                  </p:childTnLst>
                                </p:cTn>
                              </p:par>
                              <p:par>
                                <p:cTn id="40" presetID="8" presetClass="entr" presetSubtype="16" fill="hold" grpId="0" nodeType="withEffect">
                                  <p:stCondLst>
                                    <p:cond delay="0"/>
                                  </p:stCondLst>
                                  <p:childTnLst>
                                    <p:set>
                                      <p:cBhvr>
                                        <p:cTn id="41" dur="1" fill="hold">
                                          <p:stCondLst>
                                            <p:cond delay="0"/>
                                          </p:stCondLst>
                                        </p:cTn>
                                        <p:tgtEl>
                                          <p:spTgt spid="69639"/>
                                        </p:tgtEl>
                                        <p:attrNameLst>
                                          <p:attrName>style.visibility</p:attrName>
                                        </p:attrNameLst>
                                      </p:cBhvr>
                                      <p:to>
                                        <p:strVal val="visible"/>
                                      </p:to>
                                    </p:set>
                                    <p:animEffect transition="in" filter="diamond(in)">
                                      <p:cBhvr>
                                        <p:cTn id="42" dur="500"/>
                                        <p:tgtEl>
                                          <p:spTgt spid="69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bldLvl="0" animBg="1"/>
      <p:bldP spid="69636" grpId="1" bldLvl="0" animBg="1"/>
      <p:bldP spid="69637" grpId="0" bldLvl="0" animBg="1"/>
      <p:bldP spid="69638" grpId="0" bldLvl="0" animBg="1"/>
      <p:bldP spid="69639" grpId="0" bldLvl="0" animBg="1"/>
      <p:bldP spid="69640" grpId="0" bldLvl="0" animBg="1"/>
      <p:bldP spid="69641" grpId="0" bldLvl="0" animBg="1"/>
      <p:bldP spid="69642" grpId="0" bldLvl="0" animBg="1"/>
      <p:bldP spid="6964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1" name="Text Box 5"/>
          <p:cNvSpPr txBox="1">
            <a:spLocks noChangeArrowheads="1"/>
          </p:cNvSpPr>
          <p:nvPr/>
        </p:nvSpPr>
        <p:spPr bwMode="auto">
          <a:xfrm>
            <a:off x="2110820" y="4002927"/>
            <a:ext cx="49657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800" b="1">
                <a:latin typeface="黑体" panose="02010609060101010101" pitchFamily="49" charset="-122"/>
                <a:ea typeface="黑体" panose="02010609060101010101" pitchFamily="49" charset="-122"/>
              </a:rPr>
              <a:t>这可以说成</a:t>
            </a:r>
            <a:r>
              <a:rPr lang="zh-CN" altLang="en-US" sz="2800" b="1">
                <a:solidFill>
                  <a:srgbClr val="FF0000"/>
                </a:solidFill>
                <a:latin typeface="黑体" panose="02010609060101010101" pitchFamily="49" charset="-122"/>
                <a:ea typeface="黑体" panose="02010609060101010101" pitchFamily="49" charset="-122"/>
              </a:rPr>
              <a:t>：点动成线</a:t>
            </a:r>
            <a:r>
              <a:rPr lang="en-US" altLang="zh-CN" sz="2800" b="1">
                <a:solidFill>
                  <a:srgbClr val="FF0000"/>
                </a:solidFill>
                <a:latin typeface="黑体" panose="02010609060101010101" pitchFamily="49" charset="-122"/>
                <a:ea typeface="黑体" panose="02010609060101010101" pitchFamily="49" charset="-122"/>
              </a:rPr>
              <a:t>.</a:t>
            </a:r>
          </a:p>
        </p:txBody>
      </p:sp>
      <p:sp>
        <p:nvSpPr>
          <p:cNvPr id="57348" name="Text Box 6"/>
          <p:cNvSpPr txBox="1">
            <a:spLocks noChangeArrowheads="1"/>
          </p:cNvSpPr>
          <p:nvPr/>
        </p:nvSpPr>
        <p:spPr bwMode="auto">
          <a:xfrm>
            <a:off x="956697" y="1664459"/>
            <a:ext cx="7482980" cy="1066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lang="zh-CN" altLang="en-US" sz="2400" b="1" dirty="0">
                <a:latin typeface="楷体" panose="02010609060101010101" pitchFamily="49" charset="-122"/>
                <a:ea typeface="楷体" panose="02010609060101010101" pitchFamily="49" charset="-122"/>
              </a:rPr>
              <a:t>笔尖可以看作是一个</a:t>
            </a:r>
            <a:r>
              <a:rPr lang="zh-CN" altLang="en-US" sz="2400" b="1" dirty="0">
                <a:solidFill>
                  <a:srgbClr val="FF0000"/>
                </a:solidFill>
                <a:latin typeface="楷体" panose="02010609060101010101" pitchFamily="49" charset="-122"/>
                <a:ea typeface="楷体" panose="02010609060101010101" pitchFamily="49" charset="-122"/>
              </a:rPr>
              <a:t>点</a:t>
            </a:r>
            <a:r>
              <a:rPr lang="zh-CN" altLang="en-US" sz="2400" b="1" dirty="0">
                <a:latin typeface="楷体" panose="02010609060101010101" pitchFamily="49" charset="-122"/>
                <a:ea typeface="楷体" panose="02010609060101010101" pitchFamily="49" charset="-122"/>
              </a:rPr>
              <a:t>，这个点在纸上运动时，形成了什么？</a:t>
            </a:r>
          </a:p>
        </p:txBody>
      </p:sp>
      <p:pic>
        <p:nvPicPr>
          <p:cNvPr id="2" name="图片 1" descr="64558PICZF6_1024"/>
          <p:cNvPicPr>
            <a:picLocks noChangeAspect="1" noChangeArrowheads="1"/>
          </p:cNvPicPr>
          <p:nvPr/>
        </p:nvPicPr>
        <p:blipFill>
          <a:blip r:embed="rId2">
            <a:extLst>
              <a:ext uri="{28A0092B-C50C-407E-A947-70E740481C1C}">
                <a14:useLocalDpi xmlns:a14="http://schemas.microsoft.com/office/drawing/2010/main" val="0"/>
              </a:ext>
            </a:extLst>
          </a:blip>
          <a:srcRect b="1945"/>
          <a:stretch>
            <a:fillRect/>
          </a:stretch>
        </p:blipFill>
        <p:spPr bwMode="auto">
          <a:xfrm>
            <a:off x="3066495" y="2197940"/>
            <a:ext cx="181610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2"/>
          <p:cNvCxnSpPr>
            <a:cxnSpLocks noChangeShapeType="1"/>
          </p:cNvCxnSpPr>
          <p:nvPr/>
        </p:nvCxnSpPr>
        <p:spPr bwMode="auto">
          <a:xfrm>
            <a:off x="3364945" y="3507626"/>
            <a:ext cx="4610100" cy="0"/>
          </a:xfrm>
          <a:prstGeom prst="line">
            <a:avLst/>
          </a:prstGeom>
          <a:noFill/>
          <a:ln w="38100">
            <a:solidFill>
              <a:schemeClr val="tx1"/>
            </a:solidFill>
            <a:round/>
          </a:ln>
          <a:extLst>
            <a:ext uri="{909E8E84-426E-40DD-AFC4-6F175D3DCCD1}">
              <a14:hiddenFill xmlns:a14="http://schemas.microsoft.com/office/drawing/2010/main">
                <a:noFill/>
              </a14:hiddenFill>
            </a:ext>
          </a:extLst>
        </p:spPr>
      </p:cxnSp>
      <p:sp>
        <p:nvSpPr>
          <p:cNvPr id="57346" name="文本框 6151"/>
          <p:cNvSpPr txBox="1">
            <a:spLocks noChangeArrowheads="1"/>
          </p:cNvSpPr>
          <p:nvPr/>
        </p:nvSpPr>
        <p:spPr bwMode="auto">
          <a:xfrm>
            <a:off x="4426169" y="1081899"/>
            <a:ext cx="4510952" cy="46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9060101010101" pitchFamily="49" charset="-122"/>
                <a:ea typeface="黑体" panose="02010609060101010101" pitchFamily="49" charset="-122"/>
                <a:sym typeface="宋体" panose="02010600030101010101" pitchFamily="2" charset="-122"/>
              </a:rPr>
              <a:t>由点、线、面运动而形成的图形</a:t>
            </a:r>
          </a:p>
        </p:txBody>
      </p:sp>
      <p:grpSp>
        <p:nvGrpSpPr>
          <p:cNvPr id="12" name="组合 11"/>
          <p:cNvGrpSpPr/>
          <p:nvPr/>
        </p:nvGrpSpPr>
        <p:grpSpPr>
          <a:xfrm>
            <a:off x="862716" y="1103883"/>
            <a:ext cx="3666199" cy="461665"/>
            <a:chOff x="460374" y="864542"/>
            <a:chExt cx="3666199" cy="461665"/>
          </a:xfrm>
        </p:grpSpPr>
        <p:grpSp>
          <p:nvGrpSpPr>
            <p:cNvPr id="13" name="组合 12"/>
            <p:cNvGrpSpPr/>
            <p:nvPr/>
          </p:nvGrpSpPr>
          <p:grpSpPr>
            <a:xfrm>
              <a:off x="460374" y="864542"/>
              <a:ext cx="3666199" cy="461665"/>
              <a:chOff x="460374" y="864542"/>
              <a:chExt cx="3666199" cy="461665"/>
            </a:xfrm>
          </p:grpSpPr>
          <p:sp>
            <p:nvSpPr>
              <p:cNvPr id="15" name="圆角矩形 14"/>
              <p:cNvSpPr/>
              <p:nvPr/>
            </p:nvSpPr>
            <p:spPr>
              <a:xfrm>
                <a:off x="460374" y="916940"/>
                <a:ext cx="1812920" cy="369570"/>
              </a:xfrm>
              <a:prstGeom prst="roundRect">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Times New Roman" pitchFamily="18" charset="0"/>
                  <a:cs typeface="Times New Roman" pitchFamily="18" charset="0"/>
                </a:endParaRPr>
              </a:p>
            </p:txBody>
          </p:sp>
          <p:sp>
            <p:nvSpPr>
              <p:cNvPr id="16" name="文本框 22"/>
              <p:cNvSpPr txBox="1"/>
              <p:nvPr/>
            </p:nvSpPr>
            <p:spPr>
              <a:xfrm>
                <a:off x="560661" y="864542"/>
                <a:ext cx="3565912" cy="461665"/>
              </a:xfrm>
              <a:prstGeom prst="rect">
                <a:avLst/>
              </a:prstGeom>
              <a:noFill/>
            </p:spPr>
            <p:txBody>
              <a:bodyPr wrap="square" rtlCol="0">
                <a:spAutoFit/>
              </a:bodyPr>
              <a:lstStyle/>
              <a:p>
                <a:r>
                  <a:rPr lang="zh-CN" altLang="en-US" sz="2400" dirty="0">
                    <a:solidFill>
                      <a:schemeClr val="bg1"/>
                    </a:solidFill>
                    <a:latin typeface="Times New Roman" pitchFamily="18" charset="0"/>
                    <a:ea typeface="黑体" panose="02010609060101010101" pitchFamily="49" charset="-122"/>
                    <a:cs typeface="Times New Roman" pitchFamily="18" charset="0"/>
                    <a:sym typeface="+mn-ea"/>
                  </a:rPr>
                  <a:t>学生</a:t>
                </a:r>
                <a:r>
                  <a:rPr lang="zh-CN" altLang="en-US" sz="2400" dirty="0" smtClean="0">
                    <a:solidFill>
                      <a:schemeClr val="bg1"/>
                    </a:solidFill>
                    <a:latin typeface="Times New Roman" pitchFamily="18" charset="0"/>
                    <a:ea typeface="黑体" panose="02010609060101010101" pitchFamily="49" charset="-122"/>
                    <a:cs typeface="Times New Roman" pitchFamily="18" charset="0"/>
                    <a:sym typeface="+mn-ea"/>
                  </a:rPr>
                  <a:t>活动二</a:t>
                </a:r>
                <a:r>
                  <a:rPr lang="en-US" altLang="zh-CN" sz="2400" dirty="0" smtClean="0">
                    <a:solidFill>
                      <a:srgbClr val="000000"/>
                    </a:solidFill>
                    <a:latin typeface="Times New Roman" pitchFamily="18" charset="0"/>
                    <a:ea typeface="黑体" panose="02010609060101010101" pitchFamily="49" charset="-122"/>
                    <a:cs typeface="Times New Roman" pitchFamily="18" charset="0"/>
                    <a:sym typeface="+mn-ea"/>
                  </a:rPr>
                  <a:t> </a:t>
                </a:r>
                <a:r>
                  <a:rPr lang="zh-CN" altLang="en-US" sz="2400" dirty="0" smtClean="0">
                    <a:latin typeface="Times New Roman" pitchFamily="18" charset="0"/>
                    <a:ea typeface="黑体" panose="02010609060101010101" pitchFamily="49" charset="-122"/>
                    <a:cs typeface="Times New Roman" pitchFamily="18" charset="0"/>
                    <a:sym typeface="+mn-ea"/>
                  </a:rPr>
                  <a:t>【一起探究】</a:t>
                </a:r>
                <a:endParaRPr lang="zh-CN" altLang="en-US" sz="2400" dirty="0">
                  <a:latin typeface="Times New Roman" pitchFamily="18" charset="0"/>
                  <a:ea typeface="黑体" panose="02010609060101010101" pitchFamily="49" charset="-122"/>
                  <a:cs typeface="Times New Roman" pitchFamily="18" charset="0"/>
                  <a:sym typeface="+mn-ea"/>
                </a:endParaRPr>
              </a:p>
            </p:txBody>
          </p:sp>
        </p:grpSp>
        <p:cxnSp>
          <p:nvCxnSpPr>
            <p:cNvPr id="14" name="直接连接符 13"/>
            <p:cNvCxnSpPr/>
            <p:nvPr/>
          </p:nvCxnSpPr>
          <p:spPr>
            <a:xfrm>
              <a:off x="554355" y="914400"/>
              <a:ext cx="0" cy="361950"/>
            </a:xfrm>
            <a:prstGeom prst="line">
              <a:avLst/>
            </a:prstGeom>
            <a:ln w="19050" cmpd="sng">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0.000000 0.006389 L 0.475694 0.006204 " pathEditMode="relative" rAng="0" ptsTypes="">
                                      <p:cBhvr>
                                        <p:cTn id="6" dur="2000" fill="hold"/>
                                        <p:tgtEl>
                                          <p:spTgt spid="2"/>
                                        </p:tgtEl>
                                        <p:attrNameLst>
                                          <p:attrName>ppt_x</p:attrName>
                                          <p:attrName>ppt_y</p:attrName>
                                        </p:attrNameLst>
                                      </p:cBhvr>
                                      <p:rCtr x="100" y="0"/>
                                    </p:animMotion>
                                  </p:childTnLst>
                                </p:cTn>
                              </p:par>
                              <p:par>
                                <p:cTn id="7" presetID="22" presetClass="entr" presetSubtype="8"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wipe(left)">
                                      <p:cBhvr>
                                        <p:cTn id="9" dur="2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70661"/>
                                        </p:tgtEl>
                                        <p:attrNameLst>
                                          <p:attrName>style.visibility</p:attrName>
                                        </p:attrNameLst>
                                      </p:cBhvr>
                                      <p:to>
                                        <p:strVal val="visible"/>
                                      </p:to>
                                    </p:set>
                                    <p:anim calcmode="discrete" valueType="clr">
                                      <p:cBhvr override="childStyle">
                                        <p:cTn id="14" dur="80"/>
                                        <p:tgtEl>
                                          <p:spTgt spid="70661"/>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70661"/>
                                        </p:tgtEl>
                                        <p:attrNameLst>
                                          <p:attrName>fillcolor</p:attrName>
                                        </p:attrNameLst>
                                      </p:cBhvr>
                                      <p:tavLst>
                                        <p:tav tm="0">
                                          <p:val>
                                            <p:clrVal>
                                              <a:schemeClr val="accent2"/>
                                            </p:clrVal>
                                          </p:val>
                                        </p:tav>
                                        <p:tav tm="50000">
                                          <p:val>
                                            <p:clrVal>
                                              <a:schemeClr val="hlink"/>
                                            </p:clrVal>
                                          </p:val>
                                        </p:tav>
                                      </p:tavLst>
                                    </p:anim>
                                    <p:set>
                                      <p:cBhvr>
                                        <p:cTn id="16" dur="80"/>
                                        <p:tgtEl>
                                          <p:spTgt spid="7066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1"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1649413" y="1059582"/>
            <a:ext cx="63325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latin typeface="楷体" panose="02010609060101010101" pitchFamily="49" charset="-122"/>
                <a:ea typeface="楷体" panose="02010609060101010101" pitchFamily="49" charset="-122"/>
              </a:rPr>
              <a:t>你能举出其他</a:t>
            </a:r>
            <a:r>
              <a:rPr lang="en-US" altLang="zh-CN" sz="2800" b="1" dirty="0">
                <a:latin typeface="楷体" panose="02010609060101010101" pitchFamily="49" charset="-122"/>
                <a:ea typeface="楷体" panose="02010609060101010101" pitchFamily="49" charset="-122"/>
                <a:sym typeface="Arial" panose="020B0604020202020204" pitchFamily="34" charset="0"/>
              </a:rPr>
              <a:t>“</a:t>
            </a:r>
            <a:r>
              <a:rPr lang="zh-CN" altLang="en-US" sz="2800" b="1" dirty="0">
                <a:latin typeface="楷体" panose="02010609060101010101" pitchFamily="49" charset="-122"/>
                <a:ea typeface="楷体" panose="02010609060101010101" pitchFamily="49" charset="-122"/>
              </a:rPr>
              <a:t>点动成线</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的实例吗？</a:t>
            </a:r>
          </a:p>
        </p:txBody>
      </p:sp>
      <p:pic>
        <p:nvPicPr>
          <p:cNvPr id="4" name="图片 3"/>
          <p:cNvPicPr>
            <a:picLocks noChangeAspect="1" noChangeArrowheads="1"/>
          </p:cNvPicPr>
          <p:nvPr/>
        </p:nvPicPr>
        <p:blipFill>
          <a:blip r:embed="rId2">
            <a:extLst>
              <a:ext uri="{28A0092B-C50C-407E-A947-70E740481C1C}">
                <a14:useLocalDpi xmlns:a14="http://schemas.microsoft.com/office/drawing/2010/main" val="0"/>
              </a:ext>
            </a:extLst>
          </a:blip>
          <a:srcRect b="11353"/>
          <a:stretch>
            <a:fillRect/>
          </a:stretch>
        </p:blipFill>
        <p:spPr bwMode="auto">
          <a:xfrm>
            <a:off x="1717675" y="2005014"/>
            <a:ext cx="5970588" cy="223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1236663" y="966403"/>
            <a:ext cx="41925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solidFill>
                  <a:srgbClr val="0000FF"/>
                </a:solidFill>
                <a:latin typeface="黑体" panose="02010609060101010101" pitchFamily="49" charset="-122"/>
                <a:ea typeface="黑体" panose="02010609060101010101" pitchFamily="49" charset="-122"/>
              </a:rPr>
              <a:t>实际生活中</a:t>
            </a:r>
            <a:r>
              <a:rPr lang="zh-CN" altLang="en-US" sz="2800" b="1" dirty="0">
                <a:solidFill>
                  <a:srgbClr val="0000FF"/>
                </a:solidFill>
                <a:latin typeface="黑体" panose="02010609060101010101" pitchFamily="49" charset="-122"/>
                <a:ea typeface="黑体" panose="02010609060101010101" pitchFamily="49" charset="-122"/>
                <a:sym typeface="Arial" panose="020B0604020202020204" pitchFamily="34" charset="0"/>
              </a:rPr>
              <a:t>的</a:t>
            </a:r>
            <a:r>
              <a:rPr lang="en-US" altLang="zh-CN" sz="2800" b="1" dirty="0">
                <a:solidFill>
                  <a:srgbClr val="0000FF"/>
                </a:solidFill>
                <a:latin typeface="黑体" panose="02010609060101010101" pitchFamily="49" charset="-122"/>
                <a:ea typeface="黑体" panose="02010609060101010101" pitchFamily="49" charset="-122"/>
                <a:sym typeface="宋体" panose="02010600030101010101" pitchFamily="2" charset="-122"/>
              </a:rPr>
              <a:t>“</a:t>
            </a:r>
            <a:r>
              <a:rPr lang="zh-CN" altLang="en-US" sz="2800" b="1" dirty="0">
                <a:solidFill>
                  <a:srgbClr val="0000FF"/>
                </a:solidFill>
                <a:latin typeface="黑体" panose="02010609060101010101" pitchFamily="49" charset="-122"/>
                <a:ea typeface="黑体" panose="02010609060101010101" pitchFamily="49" charset="-122"/>
                <a:sym typeface="宋体" panose="02010600030101010101" pitchFamily="2" charset="-122"/>
              </a:rPr>
              <a:t>线</a:t>
            </a:r>
            <a:r>
              <a:rPr lang="zh-CN" altLang="en-US" sz="2800" b="1" dirty="0">
                <a:solidFill>
                  <a:srgbClr val="0000FF"/>
                </a:solidFill>
                <a:latin typeface="黑体" panose="02010609060101010101" pitchFamily="49" charset="-122"/>
                <a:ea typeface="黑体" panose="02010609060101010101" pitchFamily="49" charset="-122"/>
              </a:rPr>
              <a:t>动成面</a:t>
            </a:r>
            <a:r>
              <a:rPr lang="en-US" altLang="zh-CN" sz="2800" b="1" dirty="0">
                <a:solidFill>
                  <a:srgbClr val="0000FF"/>
                </a:solidFill>
                <a:latin typeface="黑体" panose="02010609060101010101" pitchFamily="49" charset="-122"/>
                <a:ea typeface="黑体" panose="02010609060101010101" pitchFamily="49" charset="-122"/>
              </a:rPr>
              <a:t>”</a:t>
            </a:r>
          </a:p>
        </p:txBody>
      </p:sp>
      <p:pic>
        <p:nvPicPr>
          <p:cNvPr id="9" name="图片 8"/>
          <p:cNvPicPr>
            <a:picLocks noChangeAspect="1"/>
          </p:cNvPicPr>
          <p:nvPr/>
        </p:nvPicPr>
        <p:blipFill>
          <a:blip r:embed="rId2"/>
          <a:stretch>
            <a:fillRect/>
          </a:stretch>
        </p:blipFill>
        <p:spPr>
          <a:xfrm>
            <a:off x="5220072" y="1638606"/>
            <a:ext cx="3478229" cy="2782583"/>
          </a:xfrm>
          <a:prstGeom prst="rect">
            <a:avLst/>
          </a:prstGeom>
        </p:spPr>
      </p:pic>
      <p:pic>
        <p:nvPicPr>
          <p:cNvPr id="3" name="图片 2"/>
          <p:cNvPicPr>
            <a:picLocks noChangeAspect="1"/>
          </p:cNvPicPr>
          <p:nvPr/>
        </p:nvPicPr>
        <p:blipFill>
          <a:blip r:embed="rId3"/>
          <a:stretch>
            <a:fillRect/>
          </a:stretch>
        </p:blipFill>
        <p:spPr>
          <a:xfrm>
            <a:off x="964932" y="1638606"/>
            <a:ext cx="3962744" cy="278258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500"/>
                            </p:stCondLst>
                            <p:childTnLst>
                              <p:par>
                                <p:cTn id="13" presetID="16" presetClass="entr" presetSubtype="2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Rectangle 3"/>
          <p:cNvSpPr>
            <a:spLocks noChangeArrowheads="1"/>
          </p:cNvSpPr>
          <p:nvPr/>
        </p:nvSpPr>
        <p:spPr bwMode="auto">
          <a:xfrm>
            <a:off x="2407027" y="987574"/>
            <a:ext cx="6154299" cy="1066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lang="zh-CN" altLang="en-US" sz="2400" b="1" dirty="0">
                <a:solidFill>
                  <a:srgbClr val="000000"/>
                </a:solidFill>
                <a:latin typeface="楷体" panose="02010609060101010101" pitchFamily="49" charset="-122"/>
                <a:ea typeface="楷体" panose="02010609060101010101" pitchFamily="49" charset="-122"/>
              </a:rPr>
              <a:t>长方形纸片绕它的一边旋转一周，会形成什么图形？</a:t>
            </a:r>
          </a:p>
        </p:txBody>
      </p:sp>
      <p:pic>
        <p:nvPicPr>
          <p:cNvPr id="122883" name="Picture 3" descr="yuanzhu"/>
          <p:cNvPicPr>
            <a:picLocks noChangeAspect="1" noChangeArrowheads="1"/>
          </p:cNvPicPr>
          <p:nvPr/>
        </p:nvPicPr>
        <p:blipFill>
          <a:blip r:embed="rId3"/>
          <a:srcRect/>
          <a:stretch>
            <a:fillRect/>
          </a:stretch>
        </p:blipFill>
        <p:spPr bwMode="auto">
          <a:xfrm>
            <a:off x="2728088" y="2080663"/>
            <a:ext cx="3965575" cy="26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p:nvPr/>
        </p:nvGrpSpPr>
        <p:grpSpPr>
          <a:xfrm>
            <a:off x="577299" y="1013662"/>
            <a:ext cx="1969011" cy="573612"/>
            <a:chOff x="1450682" y="3848821"/>
            <a:chExt cx="1969011" cy="573612"/>
          </a:xfrm>
        </p:grpSpPr>
        <p:grpSp>
          <p:nvGrpSpPr>
            <p:cNvPr id="14" name="组合 13"/>
            <p:cNvGrpSpPr/>
            <p:nvPr/>
          </p:nvGrpSpPr>
          <p:grpSpPr>
            <a:xfrm>
              <a:off x="1764237" y="3894547"/>
              <a:ext cx="1655456" cy="461665"/>
              <a:chOff x="675678" y="706206"/>
              <a:chExt cx="1655456" cy="461665"/>
            </a:xfrm>
          </p:grpSpPr>
          <p:sp>
            <p:nvSpPr>
              <p:cNvPr id="16" name="流程图: 库存数据 15"/>
              <p:cNvSpPr/>
              <p:nvPr/>
            </p:nvSpPr>
            <p:spPr>
              <a:xfrm rot="10800000">
                <a:off x="675678" y="706206"/>
                <a:ext cx="1439422" cy="438801"/>
              </a:xfrm>
              <a:prstGeom prst="flowChartOnlineStorage">
                <a:avLst/>
              </a:prstGeom>
              <a:solidFill>
                <a:srgbClr val="996600"/>
              </a:solidFill>
              <a:ln w="25400" cap="flat" cmpd="sng" algn="ctr">
                <a:noFill/>
                <a:prstDash val="solid"/>
              </a:ln>
              <a:effectLst/>
            </p:spPr>
            <p:txBody>
              <a:bodyPr rtlCol="0" anchor="ctr"/>
              <a:lstStyle/>
              <a:p>
                <a:pPr algn="ctr">
                  <a:defRPr/>
                </a:pPr>
                <a:endParaRPr lang="zh-CN" altLang="en-US" kern="0" dirty="0">
                  <a:solidFill>
                    <a:prstClr val="white"/>
                  </a:solidFill>
                  <a:latin typeface="Times New Roman" panose="02020603050405020304"/>
                  <a:ea typeface="微软雅黑" panose="020B0503020204020204" pitchFamily="34" charset="-122"/>
                </a:endParaRPr>
              </a:p>
            </p:txBody>
          </p:sp>
          <p:sp>
            <p:nvSpPr>
              <p:cNvPr id="17" name="TextBox 16"/>
              <p:cNvSpPr txBox="1"/>
              <p:nvPr/>
            </p:nvSpPr>
            <p:spPr>
              <a:xfrm>
                <a:off x="902180" y="706206"/>
                <a:ext cx="1428954" cy="461665"/>
              </a:xfrm>
              <a:prstGeom prst="rect">
                <a:avLst/>
              </a:prstGeom>
              <a:noFill/>
            </p:spPr>
            <p:txBody>
              <a:bodyPr wrap="square" rtlCol="0">
                <a:spAutoFit/>
              </a:bodyPr>
              <a:lstStyle/>
              <a:p>
                <a:pPr>
                  <a:defRPr/>
                </a:pPr>
                <a:r>
                  <a:rPr lang="zh-CN" altLang="en-US" sz="2400" b="1" kern="0" dirty="0">
                    <a:solidFill>
                      <a:prstClr val="white"/>
                    </a:solidFill>
                    <a:latin typeface="黑体" panose="02010609060101010101" pitchFamily="49" charset="-122"/>
                    <a:ea typeface="黑体" panose="02010609060101010101" pitchFamily="49" charset="-122"/>
                  </a:rPr>
                  <a:t>想一想</a:t>
                </a:r>
              </a:p>
            </p:txBody>
          </p:sp>
        </p:grpSp>
        <p:pic>
          <p:nvPicPr>
            <p:cNvPr id="1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6102" t="8041" r="13842" b="5246"/>
            <a:stretch>
              <a:fillRect/>
            </a:stretch>
          </p:blipFill>
          <p:spPr bwMode="auto">
            <a:xfrm>
              <a:off x="1450682" y="3848821"/>
              <a:ext cx="573613" cy="573612"/>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883"/>
                                        </p:tgtEl>
                                        <p:attrNameLst>
                                          <p:attrName>style.visibility</p:attrName>
                                        </p:attrNameLst>
                                      </p:cBhvr>
                                      <p:to>
                                        <p:strVal val="visible"/>
                                      </p:to>
                                    </p:set>
                                    <p:anim calcmode="lin" valueType="num">
                                      <p:cBhvr additive="base">
                                        <p:cTn id="7" dur="500" fill="hold"/>
                                        <p:tgtEl>
                                          <p:spTgt spid="122883"/>
                                        </p:tgtEl>
                                        <p:attrNameLst>
                                          <p:attrName>ppt_x</p:attrName>
                                        </p:attrNameLst>
                                      </p:cBhvr>
                                      <p:tavLst>
                                        <p:tav tm="0">
                                          <p:val>
                                            <p:strVal val="#ppt_x"/>
                                          </p:val>
                                        </p:tav>
                                        <p:tav tm="100000">
                                          <p:val>
                                            <p:strVal val="#ppt_x"/>
                                          </p:val>
                                        </p:tav>
                                      </p:tavLst>
                                    </p:anim>
                                    <p:anim calcmode="lin" valueType="num">
                                      <p:cBhvr additive="base">
                                        <p:cTn id="8" dur="500" fill="hold"/>
                                        <p:tgtEl>
                                          <p:spTgt spid="1228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75" name="组合 26"/>
          <p:cNvGrpSpPr/>
          <p:nvPr/>
        </p:nvGrpSpPr>
        <p:grpSpPr bwMode="auto">
          <a:xfrm>
            <a:off x="735823" y="2504998"/>
            <a:ext cx="3717925" cy="2578100"/>
            <a:chOff x="6789" y="4266"/>
            <a:chExt cx="7806" cy="5410"/>
          </a:xfrm>
        </p:grpSpPr>
        <p:grpSp>
          <p:nvGrpSpPr>
            <p:cNvPr id="63517" name="组合 24"/>
            <p:cNvGrpSpPr/>
            <p:nvPr/>
          </p:nvGrpSpPr>
          <p:grpSpPr bwMode="auto">
            <a:xfrm>
              <a:off x="6789" y="4265"/>
              <a:ext cx="7806" cy="5411"/>
              <a:chOff x="7645" y="3513"/>
              <a:chExt cx="7277" cy="5147"/>
            </a:xfrm>
          </p:grpSpPr>
          <p:grpSp>
            <p:nvGrpSpPr>
              <p:cNvPr id="63519" name="组合 5"/>
              <p:cNvGrpSpPr/>
              <p:nvPr/>
            </p:nvGrpSpPr>
            <p:grpSpPr bwMode="auto">
              <a:xfrm>
                <a:off x="7645" y="3513"/>
                <a:ext cx="7277" cy="5147"/>
                <a:chOff x="6854" y="3513"/>
                <a:chExt cx="7277" cy="5147"/>
              </a:xfrm>
            </p:grpSpPr>
            <p:pic>
              <p:nvPicPr>
                <p:cNvPr id="63522" name="Picture 6" descr="yuantai"/>
                <p:cNvPicPr>
                  <a:picLocks noChangeAspect="1" noChangeArrowheads="1"/>
                </p:cNvPicPr>
                <p:nvPr/>
              </p:nvPicPr>
              <p:blipFill>
                <a:blip r:embed="rId2"/>
                <a:srcRect/>
                <a:stretch>
                  <a:fillRect/>
                </a:stretch>
              </p:blipFill>
              <p:spPr bwMode="auto">
                <a:xfrm>
                  <a:off x="6854" y="3616"/>
                  <a:ext cx="7106" cy="4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523" name="矩形 3"/>
                <p:cNvSpPr>
                  <a:spLocks noChangeArrowheads="1"/>
                </p:cNvSpPr>
                <p:nvPr/>
              </p:nvSpPr>
              <p:spPr bwMode="auto">
                <a:xfrm>
                  <a:off x="6860" y="3515"/>
                  <a:ext cx="1701" cy="5145"/>
                </a:xfrm>
                <a:prstGeom prst="rect">
                  <a:avLst/>
                </a:prstGeom>
                <a:solidFill>
                  <a:srgbClr val="FFFFFF"/>
                </a:solidFill>
                <a:ln w="9525">
                  <a:solidFill>
                    <a:srgbClr val="000000">
                      <a:alpha val="0"/>
                    </a:srgbClr>
                  </a:solidFill>
                  <a:rou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sp>
              <p:nvSpPr>
                <p:cNvPr id="63524" name="矩形 4"/>
                <p:cNvSpPr>
                  <a:spLocks noChangeArrowheads="1"/>
                </p:cNvSpPr>
                <p:nvPr/>
              </p:nvSpPr>
              <p:spPr bwMode="auto">
                <a:xfrm>
                  <a:off x="12153" y="3513"/>
                  <a:ext cx="1978" cy="5147"/>
                </a:xfrm>
                <a:prstGeom prst="rect">
                  <a:avLst/>
                </a:prstGeom>
                <a:solidFill>
                  <a:srgbClr val="FFFFFF"/>
                </a:solidFill>
                <a:ln w="9525">
                  <a:solidFill>
                    <a:srgbClr val="000000">
                      <a:alpha val="0"/>
                    </a:srgbClr>
                  </a:solidFill>
                  <a:rou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sp>
            <p:nvSpPr>
              <p:cNvPr id="63520" name="矩形 22"/>
              <p:cNvSpPr>
                <a:spLocks noChangeArrowheads="1"/>
              </p:cNvSpPr>
              <p:nvPr/>
            </p:nvSpPr>
            <p:spPr bwMode="auto">
              <a:xfrm>
                <a:off x="8902" y="7675"/>
                <a:ext cx="4591" cy="9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sp>
            <p:nvSpPr>
              <p:cNvPr id="63521" name="矩形 23"/>
              <p:cNvSpPr>
                <a:spLocks noChangeArrowheads="1"/>
              </p:cNvSpPr>
              <p:nvPr/>
            </p:nvSpPr>
            <p:spPr bwMode="auto">
              <a:xfrm>
                <a:off x="8876" y="3615"/>
                <a:ext cx="4591" cy="9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sp>
          <p:nvSpPr>
            <p:cNvPr id="63518" name="矩形 25"/>
            <p:cNvSpPr>
              <a:spLocks noChangeArrowheads="1"/>
            </p:cNvSpPr>
            <p:nvPr/>
          </p:nvSpPr>
          <p:spPr bwMode="auto">
            <a:xfrm>
              <a:off x="8279" y="5352"/>
              <a:ext cx="341" cy="3289"/>
            </a:xfrm>
            <a:prstGeom prst="rect">
              <a:avLst/>
            </a:prstGeom>
            <a:solidFill>
              <a:srgbClr val="FEFEE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grpSp>
        <p:nvGrpSpPr>
          <p:cNvPr id="23553" name="组合 21"/>
          <p:cNvGrpSpPr/>
          <p:nvPr/>
        </p:nvGrpSpPr>
        <p:grpSpPr bwMode="auto">
          <a:xfrm>
            <a:off x="4622023" y="2492298"/>
            <a:ext cx="3905250" cy="2665412"/>
            <a:chOff x="1083" y="5080"/>
            <a:chExt cx="6794" cy="4821"/>
          </a:xfrm>
        </p:grpSpPr>
        <p:grpSp>
          <p:nvGrpSpPr>
            <p:cNvPr id="63507" name="组合 19"/>
            <p:cNvGrpSpPr/>
            <p:nvPr/>
          </p:nvGrpSpPr>
          <p:grpSpPr bwMode="auto">
            <a:xfrm>
              <a:off x="1083" y="5080"/>
              <a:ext cx="6794" cy="4788"/>
              <a:chOff x="1083" y="5080"/>
              <a:chExt cx="6794" cy="4788"/>
            </a:xfrm>
          </p:grpSpPr>
          <p:grpSp>
            <p:nvGrpSpPr>
              <p:cNvPr id="63509" name="组合 17"/>
              <p:cNvGrpSpPr/>
              <p:nvPr/>
            </p:nvGrpSpPr>
            <p:grpSpPr bwMode="auto">
              <a:xfrm>
                <a:off x="1083" y="5080"/>
                <a:ext cx="6795" cy="4708"/>
                <a:chOff x="1083" y="5080"/>
                <a:chExt cx="6795" cy="4708"/>
              </a:xfrm>
            </p:grpSpPr>
            <p:grpSp>
              <p:nvGrpSpPr>
                <p:cNvPr id="63511" name="组合 9"/>
                <p:cNvGrpSpPr/>
                <p:nvPr/>
              </p:nvGrpSpPr>
              <p:grpSpPr bwMode="auto">
                <a:xfrm>
                  <a:off x="1188" y="5080"/>
                  <a:ext cx="6690" cy="4708"/>
                  <a:chOff x="1301" y="4854"/>
                  <a:chExt cx="6690" cy="4708"/>
                </a:xfrm>
              </p:grpSpPr>
              <p:grpSp>
                <p:nvGrpSpPr>
                  <p:cNvPr id="63513" name="组合 6"/>
                  <p:cNvGrpSpPr/>
                  <p:nvPr/>
                </p:nvGrpSpPr>
                <p:grpSpPr bwMode="auto">
                  <a:xfrm>
                    <a:off x="1301" y="4854"/>
                    <a:ext cx="6690" cy="4709"/>
                    <a:chOff x="623" y="786"/>
                    <a:chExt cx="6690" cy="4709"/>
                  </a:xfrm>
                </p:grpSpPr>
                <p:pic>
                  <p:nvPicPr>
                    <p:cNvPr id="63515" name="Picture 2" descr="圆锥"/>
                    <p:cNvPicPr>
                      <a:picLocks noChangeAspect="1" noChangeArrowheads="1"/>
                    </p:cNvPicPr>
                    <p:nvPr/>
                  </p:nvPicPr>
                  <p:blipFill>
                    <a:blip r:embed="rId3"/>
                    <a:srcRect/>
                    <a:stretch>
                      <a:fillRect/>
                    </a:stretch>
                  </p:blipFill>
                  <p:spPr bwMode="auto">
                    <a:xfrm>
                      <a:off x="705" y="787"/>
                      <a:ext cx="6261" cy="4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516" name="矩形 1"/>
                    <p:cNvSpPr>
                      <a:spLocks noChangeArrowheads="1"/>
                    </p:cNvSpPr>
                    <p:nvPr/>
                  </p:nvSpPr>
                  <p:spPr bwMode="auto">
                    <a:xfrm>
                      <a:off x="623" y="786"/>
                      <a:ext cx="6690" cy="15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sp>
                <p:nvSpPr>
                  <p:cNvPr id="63514" name="矩形 8"/>
                  <p:cNvSpPr>
                    <a:spLocks noChangeArrowheads="1"/>
                  </p:cNvSpPr>
                  <p:nvPr/>
                </p:nvSpPr>
                <p:spPr bwMode="auto">
                  <a:xfrm>
                    <a:off x="1369" y="5799"/>
                    <a:ext cx="6282" cy="567"/>
                  </a:xfrm>
                  <a:prstGeom prst="rect">
                    <a:avLst/>
                  </a:prstGeom>
                  <a:solidFill>
                    <a:srgbClr val="E8ECF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sp>
              <p:nvSpPr>
                <p:cNvPr id="63512" name="矩形 16"/>
                <p:cNvSpPr>
                  <a:spLocks noChangeArrowheads="1"/>
                </p:cNvSpPr>
                <p:nvPr/>
              </p:nvSpPr>
              <p:spPr bwMode="auto">
                <a:xfrm rot="-5400000">
                  <a:off x="-244" y="7171"/>
                  <a:ext cx="3921" cy="1270"/>
                </a:xfrm>
                <a:prstGeom prst="rect">
                  <a:avLst/>
                </a:prstGeom>
                <a:solidFill>
                  <a:srgbClr val="FFFFFF"/>
                </a:solidFill>
                <a:ln w="9525">
                  <a:solidFill>
                    <a:srgbClr val="000000">
                      <a:alpha val="0"/>
                    </a:srgbClr>
                  </a:solidFill>
                  <a:rou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sp>
            <p:nvSpPr>
              <p:cNvPr id="63510" name="矩形 18"/>
              <p:cNvSpPr>
                <a:spLocks noChangeArrowheads="1"/>
              </p:cNvSpPr>
              <p:nvPr/>
            </p:nvSpPr>
            <p:spPr bwMode="auto">
              <a:xfrm rot="-5400000">
                <a:off x="5026" y="7258"/>
                <a:ext cx="3921" cy="1270"/>
              </a:xfrm>
              <a:prstGeom prst="rect">
                <a:avLst/>
              </a:prstGeom>
              <a:solidFill>
                <a:srgbClr val="FFFFFF"/>
              </a:solidFill>
              <a:ln w="9525">
                <a:solidFill>
                  <a:srgbClr val="000000">
                    <a:alpha val="0"/>
                  </a:srgbClr>
                </a:solidFill>
                <a:rou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sp>
          <p:nvSpPr>
            <p:cNvPr id="63508" name="矩形 20"/>
            <p:cNvSpPr>
              <a:spLocks noChangeArrowheads="1"/>
            </p:cNvSpPr>
            <p:nvPr/>
          </p:nvSpPr>
          <p:spPr bwMode="auto">
            <a:xfrm>
              <a:off x="2035" y="9129"/>
              <a:ext cx="4591" cy="7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sp>
        <p:nvSpPr>
          <p:cNvPr id="63492" name="Text Box 3"/>
          <p:cNvSpPr txBox="1">
            <a:spLocks noChangeArrowheads="1"/>
          </p:cNvSpPr>
          <p:nvPr/>
        </p:nvSpPr>
        <p:spPr bwMode="auto">
          <a:xfrm>
            <a:off x="2774173" y="3987723"/>
            <a:ext cx="184734" cy="415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100">
              <a:ea typeface="方正舒体" panose="02010601030101010101" pitchFamily="2" charset="-122"/>
            </a:endParaRPr>
          </a:p>
        </p:txBody>
      </p:sp>
      <p:grpSp>
        <p:nvGrpSpPr>
          <p:cNvPr id="23565" name="组合 15"/>
          <p:cNvGrpSpPr/>
          <p:nvPr/>
        </p:nvGrpSpPr>
        <p:grpSpPr bwMode="auto">
          <a:xfrm>
            <a:off x="4082274" y="644407"/>
            <a:ext cx="4562475" cy="2489241"/>
            <a:chOff x="452" y="1548"/>
            <a:chExt cx="8058" cy="4644"/>
          </a:xfrm>
        </p:grpSpPr>
        <p:grpSp>
          <p:nvGrpSpPr>
            <p:cNvPr id="63499" name="组合 13"/>
            <p:cNvGrpSpPr/>
            <p:nvPr/>
          </p:nvGrpSpPr>
          <p:grpSpPr bwMode="auto">
            <a:xfrm>
              <a:off x="452" y="1554"/>
              <a:ext cx="8058" cy="4638"/>
              <a:chOff x="0" y="876"/>
              <a:chExt cx="8058" cy="4638"/>
            </a:xfrm>
          </p:grpSpPr>
          <p:grpSp>
            <p:nvGrpSpPr>
              <p:cNvPr id="63501" name="组合 11"/>
              <p:cNvGrpSpPr/>
              <p:nvPr/>
            </p:nvGrpSpPr>
            <p:grpSpPr bwMode="auto">
              <a:xfrm>
                <a:off x="1262" y="876"/>
                <a:ext cx="6796" cy="4565"/>
                <a:chOff x="1714" y="876"/>
                <a:chExt cx="6796" cy="4565"/>
              </a:xfrm>
            </p:grpSpPr>
            <p:grpSp>
              <p:nvGrpSpPr>
                <p:cNvPr id="63503" name="组合 7"/>
                <p:cNvGrpSpPr/>
                <p:nvPr/>
              </p:nvGrpSpPr>
              <p:grpSpPr bwMode="auto">
                <a:xfrm>
                  <a:off x="1714" y="876"/>
                  <a:ext cx="6796" cy="4565"/>
                  <a:chOff x="245" y="5622"/>
                  <a:chExt cx="6796" cy="4565"/>
                </a:xfrm>
              </p:grpSpPr>
              <p:pic>
                <p:nvPicPr>
                  <p:cNvPr id="63505" name="Picture 5" descr="圆球"/>
                  <p:cNvPicPr>
                    <a:picLocks noChangeAspect="1" noChangeArrowheads="1"/>
                  </p:cNvPicPr>
                  <p:nvPr/>
                </p:nvPicPr>
                <p:blipFill>
                  <a:blip r:embed="rId4"/>
                  <a:srcRect/>
                  <a:stretch>
                    <a:fillRect/>
                  </a:stretch>
                </p:blipFill>
                <p:spPr bwMode="auto">
                  <a:xfrm>
                    <a:off x="245" y="5693"/>
                    <a:ext cx="6160" cy="4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506" name="矩形 2"/>
                  <p:cNvSpPr>
                    <a:spLocks noChangeArrowheads="1"/>
                  </p:cNvSpPr>
                  <p:nvPr/>
                </p:nvSpPr>
                <p:spPr bwMode="auto">
                  <a:xfrm>
                    <a:off x="4886" y="5622"/>
                    <a:ext cx="2155" cy="4565"/>
                  </a:xfrm>
                  <a:prstGeom prst="rect">
                    <a:avLst/>
                  </a:prstGeom>
                  <a:solidFill>
                    <a:srgbClr val="FFFFFF"/>
                  </a:solidFill>
                  <a:ln w="9525">
                    <a:solidFill>
                      <a:srgbClr val="000000">
                        <a:alpha val="0"/>
                      </a:srgbClr>
                    </a:solidFill>
                    <a:rou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sp>
              <p:nvSpPr>
                <p:cNvPr id="63504" name="矩形 10"/>
                <p:cNvSpPr>
                  <a:spLocks noChangeArrowheads="1"/>
                </p:cNvSpPr>
                <p:nvPr/>
              </p:nvSpPr>
              <p:spPr bwMode="auto">
                <a:xfrm>
                  <a:off x="6103" y="948"/>
                  <a:ext cx="887" cy="4124"/>
                </a:xfrm>
                <a:prstGeom prst="rect">
                  <a:avLst/>
                </a:prstGeom>
                <a:solidFill>
                  <a:srgbClr val="ADF6E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sp>
            <p:nvSpPr>
              <p:cNvPr id="63502" name="矩形 12"/>
              <p:cNvSpPr>
                <a:spLocks noChangeArrowheads="1"/>
              </p:cNvSpPr>
              <p:nvPr/>
            </p:nvSpPr>
            <p:spPr bwMode="auto">
              <a:xfrm>
                <a:off x="0" y="4607"/>
                <a:ext cx="7200" cy="907"/>
              </a:xfrm>
              <a:prstGeom prst="rect">
                <a:avLst/>
              </a:prstGeom>
              <a:solidFill>
                <a:srgbClr val="FFFFFF"/>
              </a:solidFill>
              <a:ln w="9525">
                <a:solidFill>
                  <a:srgbClr val="000000">
                    <a:alpha val="0"/>
                  </a:srgbClr>
                </a:solidFill>
                <a:rou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sp>
          <p:nvSpPr>
            <p:cNvPr id="63500" name="矩形 14"/>
            <p:cNvSpPr>
              <a:spLocks noChangeArrowheads="1"/>
            </p:cNvSpPr>
            <p:nvPr/>
          </p:nvSpPr>
          <p:spPr bwMode="auto">
            <a:xfrm rot="-5400000">
              <a:off x="141" y="3074"/>
              <a:ext cx="3959" cy="907"/>
            </a:xfrm>
            <a:prstGeom prst="rect">
              <a:avLst/>
            </a:prstGeom>
            <a:solidFill>
              <a:srgbClr val="FFFFFF"/>
            </a:solidFill>
            <a:ln w="9525">
              <a:solidFill>
                <a:srgbClr val="000000">
                  <a:alpha val="0"/>
                </a:srgbClr>
              </a:solidFill>
              <a:rou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sp>
        <p:nvSpPr>
          <p:cNvPr id="80900" name="Text Box 4"/>
          <p:cNvSpPr txBox="1">
            <a:spLocks noChangeArrowheads="1"/>
          </p:cNvSpPr>
          <p:nvPr/>
        </p:nvSpPr>
        <p:spPr bwMode="auto">
          <a:xfrm>
            <a:off x="1557470" y="1251778"/>
            <a:ext cx="1671638"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700" b="1" dirty="0">
                <a:solidFill>
                  <a:srgbClr val="0000FF"/>
                </a:solidFill>
                <a:ea typeface="黑体" panose="02010609060101010101" pitchFamily="49" charset="-122"/>
              </a:rPr>
              <a:t>面动成体</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80900"/>
                                        </p:tgtEl>
                                        <p:attrNameLst>
                                          <p:attrName>style.visibility</p:attrName>
                                        </p:attrNameLst>
                                      </p:cBhvr>
                                      <p:to>
                                        <p:strVal val="visible"/>
                                      </p:to>
                                    </p:set>
                                    <p:anim calcmode="lin" valueType="num">
                                      <p:cBhvr>
                                        <p:cTn id="7" dur="500" decel="50000" fill="hold">
                                          <p:stCondLst>
                                            <p:cond delay="0"/>
                                          </p:stCondLst>
                                        </p:cTn>
                                        <p:tgtEl>
                                          <p:spTgt spid="8090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090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0900"/>
                                        </p:tgtEl>
                                        <p:attrNameLst>
                                          <p:attrName>ppt_w</p:attrName>
                                        </p:attrNameLst>
                                      </p:cBhvr>
                                      <p:tavLst>
                                        <p:tav tm="0">
                                          <p:val>
                                            <p:strVal val="#ppt_w*.05"/>
                                          </p:val>
                                        </p:tav>
                                        <p:tav tm="100000">
                                          <p:val>
                                            <p:strVal val="#ppt_w"/>
                                          </p:val>
                                        </p:tav>
                                      </p:tavLst>
                                    </p:anim>
                                    <p:anim calcmode="lin" valueType="num">
                                      <p:cBhvr>
                                        <p:cTn id="10" dur="1000" fill="hold"/>
                                        <p:tgtEl>
                                          <p:spTgt spid="8090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090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090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090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0900"/>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23565"/>
                                        </p:tgtEl>
                                        <p:attrNameLst>
                                          <p:attrName>style.visibility</p:attrName>
                                        </p:attrNameLst>
                                      </p:cBhvr>
                                      <p:to>
                                        <p:strVal val="visible"/>
                                      </p:to>
                                    </p:set>
                                    <p:anim calcmode="lin" valueType="num">
                                      <p:cBhvr>
                                        <p:cTn id="18" dur="500" fill="hold"/>
                                        <p:tgtEl>
                                          <p:spTgt spid="23565"/>
                                        </p:tgtEl>
                                        <p:attrNameLst>
                                          <p:attrName>ppt_w</p:attrName>
                                        </p:attrNameLst>
                                      </p:cBhvr>
                                      <p:tavLst>
                                        <p:tav tm="0">
                                          <p:val>
                                            <p:fltVal val="0"/>
                                          </p:val>
                                        </p:tav>
                                        <p:tav tm="100000">
                                          <p:val>
                                            <p:strVal val="#ppt_w"/>
                                          </p:val>
                                        </p:tav>
                                      </p:tavLst>
                                    </p:anim>
                                    <p:anim calcmode="lin" valueType="num">
                                      <p:cBhvr>
                                        <p:cTn id="19" dur="500" fill="hold"/>
                                        <p:tgtEl>
                                          <p:spTgt spid="23565"/>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3" presetClass="entr" presetSubtype="16" fill="hold" nodeType="afterEffect">
                                  <p:stCondLst>
                                    <p:cond delay="0"/>
                                  </p:stCondLst>
                                  <p:childTnLst>
                                    <p:set>
                                      <p:cBhvr>
                                        <p:cTn id="22" dur="1" fill="hold">
                                          <p:stCondLst>
                                            <p:cond delay="0"/>
                                          </p:stCondLst>
                                        </p:cTn>
                                        <p:tgtEl>
                                          <p:spTgt spid="23553"/>
                                        </p:tgtEl>
                                        <p:attrNameLst>
                                          <p:attrName>style.visibility</p:attrName>
                                        </p:attrNameLst>
                                      </p:cBhvr>
                                      <p:to>
                                        <p:strVal val="visible"/>
                                      </p:to>
                                    </p:set>
                                    <p:anim calcmode="lin" valueType="num">
                                      <p:cBhvr>
                                        <p:cTn id="23" dur="500" fill="hold"/>
                                        <p:tgtEl>
                                          <p:spTgt spid="23553"/>
                                        </p:tgtEl>
                                        <p:attrNameLst>
                                          <p:attrName>ppt_w</p:attrName>
                                        </p:attrNameLst>
                                      </p:cBhvr>
                                      <p:tavLst>
                                        <p:tav tm="0">
                                          <p:val>
                                            <p:fltVal val="0"/>
                                          </p:val>
                                        </p:tav>
                                        <p:tav tm="100000">
                                          <p:val>
                                            <p:strVal val="#ppt_w"/>
                                          </p:val>
                                        </p:tav>
                                      </p:tavLst>
                                    </p:anim>
                                    <p:anim calcmode="lin" valueType="num">
                                      <p:cBhvr>
                                        <p:cTn id="24" dur="500" fill="hold"/>
                                        <p:tgtEl>
                                          <p:spTgt spid="23553"/>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23" presetClass="entr" presetSubtype="16" fill="hold" nodeType="afterEffect">
                                  <p:stCondLst>
                                    <p:cond delay="0"/>
                                  </p:stCondLst>
                                  <p:childTnLst>
                                    <p:set>
                                      <p:cBhvr>
                                        <p:cTn id="27" dur="1" fill="hold">
                                          <p:stCondLst>
                                            <p:cond delay="0"/>
                                          </p:stCondLst>
                                        </p:cTn>
                                        <p:tgtEl>
                                          <p:spTgt spid="23575"/>
                                        </p:tgtEl>
                                        <p:attrNameLst>
                                          <p:attrName>style.visibility</p:attrName>
                                        </p:attrNameLst>
                                      </p:cBhvr>
                                      <p:to>
                                        <p:strVal val="visible"/>
                                      </p:to>
                                    </p:set>
                                    <p:anim calcmode="lin" valueType="num">
                                      <p:cBhvr>
                                        <p:cTn id="28" dur="500" fill="hold"/>
                                        <p:tgtEl>
                                          <p:spTgt spid="23575"/>
                                        </p:tgtEl>
                                        <p:attrNameLst>
                                          <p:attrName>ppt_w</p:attrName>
                                        </p:attrNameLst>
                                      </p:cBhvr>
                                      <p:tavLst>
                                        <p:tav tm="0">
                                          <p:val>
                                            <p:fltVal val="0"/>
                                          </p:val>
                                        </p:tav>
                                        <p:tav tm="100000">
                                          <p:val>
                                            <p:strVal val="#ppt_w"/>
                                          </p:val>
                                        </p:tav>
                                      </p:tavLst>
                                    </p:anim>
                                    <p:anim calcmode="lin" valueType="num">
                                      <p:cBhvr>
                                        <p:cTn id="29" dur="500" fill="hold"/>
                                        <p:tgtEl>
                                          <p:spTgt spid="2357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5"/>
          <p:cNvSpPr txBox="1">
            <a:spLocks noChangeArrowheads="1"/>
          </p:cNvSpPr>
          <p:nvPr/>
        </p:nvSpPr>
        <p:spPr bwMode="auto">
          <a:xfrm>
            <a:off x="1358858" y="858210"/>
            <a:ext cx="7393220"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lang="zh-CN" altLang="en-US" sz="2400" b="1" dirty="0">
                <a:latin typeface="楷体" panose="02010609060101010101" pitchFamily="49" charset="-122"/>
                <a:ea typeface="楷体" panose="02010609060101010101" pitchFamily="49" charset="-122"/>
              </a:rPr>
              <a:t>如下图，上面的平面图形绕轴旋转一周，可以得到下面的立体图形，把有对应关系的平面图形与立体图形连接起来</a:t>
            </a:r>
            <a:r>
              <a:rPr lang="en-US" altLang="zh-CN" sz="2400" b="1" dirty="0">
                <a:latin typeface="楷体" panose="02010609060101010101" pitchFamily="49" charset="-122"/>
                <a:ea typeface="楷体" panose="02010609060101010101" pitchFamily="49" charset="-122"/>
              </a:rPr>
              <a:t>.</a:t>
            </a:r>
          </a:p>
        </p:txBody>
      </p:sp>
      <p:sp>
        <p:nvSpPr>
          <p:cNvPr id="64516" name="弧形 16"/>
          <p:cNvSpPr>
            <a:spLocks noChangeArrowheads="1"/>
          </p:cNvSpPr>
          <p:nvPr/>
        </p:nvSpPr>
        <p:spPr bwMode="auto">
          <a:xfrm rot="-5400000">
            <a:off x="3910013" y="4327525"/>
            <a:ext cx="717550" cy="717550"/>
          </a:xfrm>
          <a:custGeom>
            <a:avLst/>
            <a:gdLst>
              <a:gd name="T0" fmla="*/ 174416251 w 1474"/>
              <a:gd name="T1" fmla="*/ 0 h 1474"/>
              <a:gd name="T2" fmla="*/ 349069576 w 1474"/>
              <a:gd name="T3" fmla="*/ 174653325 h 1474"/>
              <a:gd name="T4" fmla="*/ 174653325 w 1474"/>
              <a:gd name="T5" fmla="*/ 174653325 h 1474"/>
              <a:gd name="T6" fmla="*/ 174416251 w 1474"/>
              <a:gd name="T7" fmla="*/ 0 h 1474"/>
              <a:gd name="T8" fmla="*/ 349069576 w 1474"/>
              <a:gd name="T9" fmla="*/ 174653325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solidFill>
            <a:srgbClr val="FC7EFC"/>
          </a:solidFill>
          <a:ln w="9525">
            <a:solidFill>
              <a:schemeClr val="tx1"/>
            </a:solidFill>
            <a:round/>
          </a:ln>
        </p:spPr>
        <p:txBody>
          <a:bodyPr lIns="91426" tIns="45712" rIns="91426" bIns="45712"/>
          <a:lstStyle/>
          <a:p>
            <a:endParaRPr lang="zh-CN" altLang="en-US"/>
          </a:p>
        </p:txBody>
      </p:sp>
      <p:sp>
        <p:nvSpPr>
          <p:cNvPr id="64517" name="弧形 17"/>
          <p:cNvSpPr>
            <a:spLocks noChangeArrowheads="1"/>
          </p:cNvSpPr>
          <p:nvPr/>
        </p:nvSpPr>
        <p:spPr bwMode="auto">
          <a:xfrm>
            <a:off x="3897314" y="4327525"/>
            <a:ext cx="717550" cy="719138"/>
          </a:xfrm>
          <a:custGeom>
            <a:avLst/>
            <a:gdLst>
              <a:gd name="T0" fmla="*/ 174416251 w 1474"/>
              <a:gd name="T1" fmla="*/ 0 h 1474"/>
              <a:gd name="T2" fmla="*/ 349069576 w 1474"/>
              <a:gd name="T3" fmla="*/ 175427226 h 1474"/>
              <a:gd name="T4" fmla="*/ 174653325 w 1474"/>
              <a:gd name="T5" fmla="*/ 175427226 h 1474"/>
              <a:gd name="T6" fmla="*/ 174416251 w 1474"/>
              <a:gd name="T7" fmla="*/ 0 h 1474"/>
              <a:gd name="T8" fmla="*/ 349069576 w 1474"/>
              <a:gd name="T9" fmla="*/ 175427226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solidFill>
            <a:srgbClr val="FC7EFC"/>
          </a:solidFill>
          <a:ln w="9525">
            <a:solidFill>
              <a:schemeClr val="tx1"/>
            </a:solidFill>
            <a:round/>
          </a:ln>
        </p:spPr>
        <p:txBody>
          <a:bodyPr lIns="91426" tIns="45712" rIns="91426" bIns="45712"/>
          <a:lstStyle/>
          <a:p>
            <a:endParaRPr lang="zh-CN" altLang="en-US"/>
          </a:p>
        </p:txBody>
      </p:sp>
      <p:grpSp>
        <p:nvGrpSpPr>
          <p:cNvPr id="64518" name="组合 6"/>
          <p:cNvGrpSpPr/>
          <p:nvPr/>
        </p:nvGrpSpPr>
        <p:grpSpPr bwMode="auto">
          <a:xfrm>
            <a:off x="3910013" y="4513263"/>
            <a:ext cx="717550" cy="346075"/>
            <a:chOff x="3910013" y="4513263"/>
            <a:chExt cx="717550" cy="346075"/>
          </a:xfrm>
        </p:grpSpPr>
        <p:sp>
          <p:nvSpPr>
            <p:cNvPr id="64574" name="弧形 3"/>
            <p:cNvSpPr>
              <a:spLocks noChangeArrowheads="1"/>
            </p:cNvSpPr>
            <p:nvPr/>
          </p:nvSpPr>
          <p:spPr bwMode="auto">
            <a:xfrm rot="5400000">
              <a:off x="4097338" y="4332288"/>
              <a:ext cx="323850" cy="698500"/>
            </a:xfrm>
            <a:custGeom>
              <a:avLst/>
              <a:gdLst>
                <a:gd name="T0" fmla="*/ 35527927 w 1474"/>
                <a:gd name="T1" fmla="*/ 0 h 1474"/>
                <a:gd name="T2" fmla="*/ 71104190 w 1474"/>
                <a:gd name="T3" fmla="*/ 165502799 h 1474"/>
                <a:gd name="T4" fmla="*/ 35576263 w 1474"/>
                <a:gd name="T5" fmla="*/ 165502799 h 1474"/>
                <a:gd name="T6" fmla="*/ 35527927 w 1474"/>
                <a:gd name="T7" fmla="*/ 0 h 1474"/>
                <a:gd name="T8" fmla="*/ 71104190 w 1474"/>
                <a:gd name="T9" fmla="*/ 165502799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solidFill>
              <a:srgbClr val="FC7EFC"/>
            </a:solidFill>
            <a:ln w="9525">
              <a:solidFill>
                <a:schemeClr val="tx1"/>
              </a:solidFill>
              <a:round/>
            </a:ln>
          </p:spPr>
          <p:txBody>
            <a:bodyPr/>
            <a:lstStyle/>
            <a:p>
              <a:endParaRPr lang="zh-CN" altLang="en-US"/>
            </a:p>
          </p:txBody>
        </p:sp>
        <p:sp>
          <p:nvSpPr>
            <p:cNvPr id="64575" name="弧形 9"/>
            <p:cNvSpPr>
              <a:spLocks noChangeArrowheads="1"/>
            </p:cNvSpPr>
            <p:nvPr/>
          </p:nvSpPr>
          <p:spPr bwMode="auto">
            <a:xfrm rot="10800000">
              <a:off x="3916363" y="4513263"/>
              <a:ext cx="711200" cy="331787"/>
            </a:xfrm>
            <a:custGeom>
              <a:avLst/>
              <a:gdLst>
                <a:gd name="T0" fmla="*/ 171343230 w 1474"/>
                <a:gd name="T1" fmla="*/ 0 h 1474"/>
                <a:gd name="T2" fmla="*/ 342919024 w 1474"/>
                <a:gd name="T3" fmla="*/ 37341569 h 1474"/>
                <a:gd name="T4" fmla="*/ 171575794 w 1474"/>
                <a:gd name="T5" fmla="*/ 37341569 h 1474"/>
                <a:gd name="T6" fmla="*/ 171343230 w 1474"/>
                <a:gd name="T7" fmla="*/ 0 h 1474"/>
                <a:gd name="T8" fmla="*/ 342919024 w 1474"/>
                <a:gd name="T9" fmla="*/ 37341569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solidFill>
              <a:srgbClr val="FC7EFC"/>
            </a:solidFill>
            <a:ln w="9525">
              <a:solidFill>
                <a:schemeClr val="tx1"/>
              </a:solidFill>
              <a:round/>
            </a:ln>
          </p:spPr>
          <p:txBody>
            <a:bodyPr/>
            <a:lstStyle/>
            <a:p>
              <a:endParaRPr lang="zh-CN" altLang="en-US"/>
            </a:p>
          </p:txBody>
        </p:sp>
        <p:sp>
          <p:nvSpPr>
            <p:cNvPr id="64576" name="弧形 11"/>
            <p:cNvSpPr>
              <a:spLocks noChangeArrowheads="1"/>
            </p:cNvSpPr>
            <p:nvPr/>
          </p:nvSpPr>
          <p:spPr bwMode="auto">
            <a:xfrm rot="-5400000">
              <a:off x="4111625" y="4356101"/>
              <a:ext cx="307975" cy="698500"/>
            </a:xfrm>
            <a:custGeom>
              <a:avLst/>
              <a:gdLst>
                <a:gd name="T0" fmla="*/ 32130317 w 1474"/>
                <a:gd name="T1" fmla="*/ 0 h 1474"/>
                <a:gd name="T2" fmla="*/ 64304094 w 1474"/>
                <a:gd name="T3" fmla="*/ 165502799 h 1474"/>
                <a:gd name="T4" fmla="*/ 32173985 w 1474"/>
                <a:gd name="T5" fmla="*/ 165502799 h 1474"/>
                <a:gd name="T6" fmla="*/ 32130317 w 1474"/>
                <a:gd name="T7" fmla="*/ 0 h 1474"/>
                <a:gd name="T8" fmla="*/ 64304094 w 1474"/>
                <a:gd name="T9" fmla="*/ 165502799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solidFill>
              <a:srgbClr val="FC7EFC"/>
            </a:solidFill>
            <a:ln w="9525">
              <a:solidFill>
                <a:srgbClr val="3399FF"/>
              </a:solidFill>
              <a:prstDash val="sysDash"/>
              <a:round/>
            </a:ln>
          </p:spPr>
          <p:txBody>
            <a:bodyPr/>
            <a:lstStyle/>
            <a:p>
              <a:endParaRPr lang="zh-CN" altLang="en-US"/>
            </a:p>
          </p:txBody>
        </p:sp>
        <p:sp>
          <p:nvSpPr>
            <p:cNvPr id="64577" name="弧形 12"/>
            <p:cNvSpPr>
              <a:spLocks noChangeArrowheads="1"/>
            </p:cNvSpPr>
            <p:nvPr/>
          </p:nvSpPr>
          <p:spPr bwMode="auto">
            <a:xfrm>
              <a:off x="3916363" y="4551363"/>
              <a:ext cx="692150" cy="301625"/>
            </a:xfrm>
            <a:custGeom>
              <a:avLst/>
              <a:gdLst>
                <a:gd name="T0" fmla="*/ 162286636 w 1474"/>
                <a:gd name="T1" fmla="*/ 0 h 1474"/>
                <a:gd name="T2" fmla="*/ 324793970 w 1474"/>
                <a:gd name="T3" fmla="*/ 30860903 h 1474"/>
                <a:gd name="T4" fmla="*/ 162507335 w 1474"/>
                <a:gd name="T5" fmla="*/ 30860903 h 1474"/>
                <a:gd name="T6" fmla="*/ 162286636 w 1474"/>
                <a:gd name="T7" fmla="*/ 0 h 1474"/>
                <a:gd name="T8" fmla="*/ 324793970 w 1474"/>
                <a:gd name="T9" fmla="*/ 30860903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solidFill>
              <a:srgbClr val="FC7EFC"/>
            </a:solidFill>
            <a:ln w="9525">
              <a:solidFill>
                <a:srgbClr val="3399FF"/>
              </a:solidFill>
              <a:prstDash val="sysDash"/>
              <a:round/>
            </a:ln>
          </p:spPr>
          <p:txBody>
            <a:bodyPr/>
            <a:lstStyle/>
            <a:p>
              <a:endParaRPr lang="zh-CN" altLang="en-US"/>
            </a:p>
          </p:txBody>
        </p:sp>
      </p:grpSp>
      <p:grpSp>
        <p:nvGrpSpPr>
          <p:cNvPr id="64519" name="组合 26"/>
          <p:cNvGrpSpPr/>
          <p:nvPr/>
        </p:nvGrpSpPr>
        <p:grpSpPr bwMode="auto">
          <a:xfrm>
            <a:off x="2819400" y="3992564"/>
            <a:ext cx="590550" cy="852487"/>
            <a:chOff x="2551" y="3018"/>
            <a:chExt cx="2834" cy="4354"/>
          </a:xfrm>
        </p:grpSpPr>
        <p:sp>
          <p:nvSpPr>
            <p:cNvPr id="64570" name="圆柱形 13"/>
            <p:cNvSpPr>
              <a:spLocks noChangeArrowheads="1"/>
            </p:cNvSpPr>
            <p:nvPr/>
          </p:nvSpPr>
          <p:spPr bwMode="auto">
            <a:xfrm>
              <a:off x="2551" y="3018"/>
              <a:ext cx="2835" cy="4196"/>
            </a:xfrm>
            <a:prstGeom prst="can">
              <a:avLst>
                <a:gd name="adj" fmla="val 24997"/>
              </a:avLst>
            </a:prstGeom>
            <a:solidFill>
              <a:srgbClr val="FC7EFC"/>
            </a:solidFill>
            <a:ln w="9525">
              <a:solidFill>
                <a:schemeClr val="tx1"/>
              </a:solidFill>
              <a:rou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nvGrpSpPr>
            <p:cNvPr id="64571" name="组合 14"/>
            <p:cNvGrpSpPr/>
            <p:nvPr/>
          </p:nvGrpSpPr>
          <p:grpSpPr bwMode="auto">
            <a:xfrm>
              <a:off x="2569" y="6428"/>
              <a:ext cx="2817" cy="944"/>
              <a:chOff x="1950" y="5294"/>
              <a:chExt cx="4365" cy="1899"/>
            </a:xfrm>
          </p:grpSpPr>
          <p:sp>
            <p:nvSpPr>
              <p:cNvPr id="64572" name="弧形 15"/>
              <p:cNvSpPr>
                <a:spLocks noChangeArrowheads="1"/>
              </p:cNvSpPr>
              <p:nvPr/>
            </p:nvSpPr>
            <p:spPr bwMode="auto">
              <a:xfrm rot="-5400000">
                <a:off x="3172" y="4048"/>
                <a:ext cx="1898" cy="4363"/>
              </a:xfrm>
              <a:custGeom>
                <a:avLst/>
                <a:gdLst>
                  <a:gd name="T0" fmla="*/ 948 w 1898"/>
                  <a:gd name="T1" fmla="*/ 0 h 4363"/>
                  <a:gd name="T2" fmla="*/ 1897 w 1898"/>
                  <a:gd name="T3" fmla="*/ 2181 h 4363"/>
                  <a:gd name="T4" fmla="*/ 949 w 1898"/>
                  <a:gd name="T5" fmla="*/ 2181 h 4363"/>
                  <a:gd name="T6" fmla="*/ 948 w 1898"/>
                  <a:gd name="T7" fmla="*/ 0 h 4363"/>
                  <a:gd name="T8" fmla="*/ 1897 w 1898"/>
                  <a:gd name="T9" fmla="*/ 2181 h 43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8" h="4363" stroke="0">
                    <a:moveTo>
                      <a:pt x="948" y="0"/>
                    </a:moveTo>
                    <a:cubicBezTo>
                      <a:pt x="1472" y="0"/>
                      <a:pt x="1897" y="976"/>
                      <a:pt x="1897" y="2181"/>
                    </a:cubicBezTo>
                    <a:lnTo>
                      <a:pt x="949" y="2181"/>
                    </a:lnTo>
                    <a:lnTo>
                      <a:pt x="948" y="0"/>
                    </a:lnTo>
                    <a:close/>
                  </a:path>
                  <a:path w="1898" h="4363" fill="none">
                    <a:moveTo>
                      <a:pt x="948" y="0"/>
                    </a:moveTo>
                    <a:cubicBezTo>
                      <a:pt x="1472" y="0"/>
                      <a:pt x="1897" y="976"/>
                      <a:pt x="1897" y="2181"/>
                    </a:cubicBezTo>
                  </a:path>
                </a:pathLst>
              </a:custGeom>
              <a:solidFill>
                <a:srgbClr val="FC7EFC"/>
              </a:solidFill>
              <a:ln w="9525">
                <a:solidFill>
                  <a:srgbClr val="3399FF"/>
                </a:solidFill>
                <a:prstDash val="sysDash"/>
                <a:round/>
              </a:ln>
            </p:spPr>
            <p:txBody>
              <a:bodyPr/>
              <a:lstStyle/>
              <a:p>
                <a:endParaRPr lang="zh-CN" altLang="en-US"/>
              </a:p>
            </p:txBody>
          </p:sp>
          <p:sp>
            <p:nvSpPr>
              <p:cNvPr id="64573" name="弧形 19"/>
              <p:cNvSpPr>
                <a:spLocks noChangeArrowheads="1"/>
              </p:cNvSpPr>
              <p:nvPr/>
            </p:nvSpPr>
            <p:spPr bwMode="auto">
              <a:xfrm>
                <a:off x="1950" y="5295"/>
                <a:ext cx="4363" cy="1898"/>
              </a:xfrm>
              <a:custGeom>
                <a:avLst/>
                <a:gdLst>
                  <a:gd name="T0" fmla="*/ 2181 w 4363"/>
                  <a:gd name="T1" fmla="*/ 0 h 1898"/>
                  <a:gd name="T2" fmla="*/ 4362 w 4363"/>
                  <a:gd name="T3" fmla="*/ 949 h 1898"/>
                  <a:gd name="T4" fmla="*/ 2181 w 4363"/>
                  <a:gd name="T5" fmla="*/ 949 h 1898"/>
                  <a:gd name="T6" fmla="*/ 2181 w 4363"/>
                  <a:gd name="T7" fmla="*/ 0 h 1898"/>
                  <a:gd name="T8" fmla="*/ 4362 w 4363"/>
                  <a:gd name="T9" fmla="*/ 949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63" h="1898" stroke="0">
                    <a:moveTo>
                      <a:pt x="2181" y="0"/>
                    </a:moveTo>
                    <a:cubicBezTo>
                      <a:pt x="3386" y="0"/>
                      <a:pt x="4362" y="425"/>
                      <a:pt x="4362" y="949"/>
                    </a:cubicBezTo>
                    <a:lnTo>
                      <a:pt x="2181" y="949"/>
                    </a:lnTo>
                    <a:lnTo>
                      <a:pt x="2181" y="0"/>
                    </a:lnTo>
                    <a:close/>
                  </a:path>
                  <a:path w="4363" h="1898" fill="none">
                    <a:moveTo>
                      <a:pt x="2181" y="0"/>
                    </a:moveTo>
                    <a:cubicBezTo>
                      <a:pt x="3386" y="0"/>
                      <a:pt x="4362" y="425"/>
                      <a:pt x="4362" y="949"/>
                    </a:cubicBezTo>
                  </a:path>
                </a:pathLst>
              </a:custGeom>
              <a:solidFill>
                <a:srgbClr val="FC7EFC"/>
              </a:solidFill>
              <a:ln w="9525">
                <a:solidFill>
                  <a:srgbClr val="3399FF"/>
                </a:solidFill>
                <a:prstDash val="sysDash"/>
                <a:round/>
              </a:ln>
            </p:spPr>
            <p:txBody>
              <a:bodyPr/>
              <a:lstStyle/>
              <a:p>
                <a:endParaRPr lang="zh-CN" altLang="en-US"/>
              </a:p>
            </p:txBody>
          </p:sp>
        </p:grpSp>
      </p:grpSp>
      <p:grpSp>
        <p:nvGrpSpPr>
          <p:cNvPr id="64520" name="组合 25"/>
          <p:cNvGrpSpPr/>
          <p:nvPr/>
        </p:nvGrpSpPr>
        <p:grpSpPr bwMode="auto">
          <a:xfrm>
            <a:off x="5443539" y="3960814"/>
            <a:ext cx="598487" cy="979487"/>
            <a:chOff x="11172" y="2451"/>
            <a:chExt cx="2154" cy="4277"/>
          </a:xfrm>
        </p:grpSpPr>
        <p:sp>
          <p:nvSpPr>
            <p:cNvPr id="64563" name="等腰三角形 20"/>
            <p:cNvSpPr>
              <a:spLocks noChangeArrowheads="1"/>
            </p:cNvSpPr>
            <p:nvPr/>
          </p:nvSpPr>
          <p:spPr bwMode="auto">
            <a:xfrm>
              <a:off x="11172" y="2451"/>
              <a:ext cx="2155" cy="3289"/>
            </a:xfrm>
            <a:prstGeom prst="triangle">
              <a:avLst>
                <a:gd name="adj" fmla="val 50000"/>
              </a:avLst>
            </a:prstGeom>
            <a:solidFill>
              <a:srgbClr val="FC7EFC"/>
            </a:solidFill>
            <a:ln w="9525">
              <a:solidFill>
                <a:schemeClr val="tx1"/>
              </a:solidFill>
              <a:rou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nvGrpSpPr>
            <p:cNvPr id="64564" name="组合 21"/>
            <p:cNvGrpSpPr/>
            <p:nvPr/>
          </p:nvGrpSpPr>
          <p:grpSpPr bwMode="auto">
            <a:xfrm>
              <a:off x="11188" y="4738"/>
              <a:ext cx="2138" cy="1991"/>
              <a:chOff x="6191" y="3384"/>
              <a:chExt cx="4362" cy="4362"/>
            </a:xfrm>
          </p:grpSpPr>
          <p:sp>
            <p:nvSpPr>
              <p:cNvPr id="64568" name="弧形 22"/>
              <p:cNvSpPr>
                <a:spLocks noChangeArrowheads="1"/>
              </p:cNvSpPr>
              <p:nvPr/>
            </p:nvSpPr>
            <p:spPr bwMode="auto">
              <a:xfrm rot="5400000">
                <a:off x="7393" y="3370"/>
                <a:ext cx="1898" cy="4363"/>
              </a:xfrm>
              <a:custGeom>
                <a:avLst/>
                <a:gdLst>
                  <a:gd name="T0" fmla="*/ 948 w 1898"/>
                  <a:gd name="T1" fmla="*/ 0 h 4363"/>
                  <a:gd name="T2" fmla="*/ 1897 w 1898"/>
                  <a:gd name="T3" fmla="*/ 2181 h 4363"/>
                  <a:gd name="T4" fmla="*/ 949 w 1898"/>
                  <a:gd name="T5" fmla="*/ 2181 h 4363"/>
                  <a:gd name="T6" fmla="*/ 948 w 1898"/>
                  <a:gd name="T7" fmla="*/ 0 h 4363"/>
                  <a:gd name="T8" fmla="*/ 1897 w 1898"/>
                  <a:gd name="T9" fmla="*/ 2181 h 43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8" h="4363" stroke="0">
                    <a:moveTo>
                      <a:pt x="948" y="0"/>
                    </a:moveTo>
                    <a:cubicBezTo>
                      <a:pt x="1472" y="0"/>
                      <a:pt x="1897" y="976"/>
                      <a:pt x="1897" y="2181"/>
                    </a:cubicBezTo>
                    <a:lnTo>
                      <a:pt x="949" y="2181"/>
                    </a:lnTo>
                    <a:lnTo>
                      <a:pt x="948" y="0"/>
                    </a:lnTo>
                    <a:close/>
                  </a:path>
                  <a:path w="1898" h="4363" fill="none">
                    <a:moveTo>
                      <a:pt x="948" y="0"/>
                    </a:moveTo>
                    <a:cubicBezTo>
                      <a:pt x="1472" y="0"/>
                      <a:pt x="1897" y="976"/>
                      <a:pt x="1897" y="2181"/>
                    </a:cubicBezTo>
                  </a:path>
                </a:pathLst>
              </a:custGeom>
              <a:solidFill>
                <a:srgbClr val="FC7EFC"/>
              </a:solidFill>
              <a:ln w="9525">
                <a:solidFill>
                  <a:schemeClr val="tx1"/>
                </a:solidFill>
                <a:round/>
              </a:ln>
            </p:spPr>
            <p:txBody>
              <a:bodyPr/>
              <a:lstStyle/>
              <a:p>
                <a:endParaRPr lang="zh-CN" altLang="en-US"/>
              </a:p>
            </p:txBody>
          </p:sp>
          <p:sp>
            <p:nvSpPr>
              <p:cNvPr id="64569" name="弧形 23"/>
              <p:cNvSpPr>
                <a:spLocks noChangeArrowheads="1"/>
              </p:cNvSpPr>
              <p:nvPr/>
            </p:nvSpPr>
            <p:spPr bwMode="auto">
              <a:xfrm rot="10800000">
                <a:off x="6191" y="4617"/>
                <a:ext cx="4363" cy="1898"/>
              </a:xfrm>
              <a:custGeom>
                <a:avLst/>
                <a:gdLst>
                  <a:gd name="T0" fmla="*/ 2181 w 4363"/>
                  <a:gd name="T1" fmla="*/ 0 h 1898"/>
                  <a:gd name="T2" fmla="*/ 4362 w 4363"/>
                  <a:gd name="T3" fmla="*/ 949 h 1898"/>
                  <a:gd name="T4" fmla="*/ 2181 w 4363"/>
                  <a:gd name="T5" fmla="*/ 949 h 1898"/>
                  <a:gd name="T6" fmla="*/ 2181 w 4363"/>
                  <a:gd name="T7" fmla="*/ 0 h 1898"/>
                  <a:gd name="T8" fmla="*/ 4362 w 4363"/>
                  <a:gd name="T9" fmla="*/ 949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63" h="1898" stroke="0">
                    <a:moveTo>
                      <a:pt x="2181" y="0"/>
                    </a:moveTo>
                    <a:cubicBezTo>
                      <a:pt x="3386" y="0"/>
                      <a:pt x="4362" y="425"/>
                      <a:pt x="4362" y="949"/>
                    </a:cubicBezTo>
                    <a:lnTo>
                      <a:pt x="2181" y="949"/>
                    </a:lnTo>
                    <a:lnTo>
                      <a:pt x="2181" y="0"/>
                    </a:lnTo>
                    <a:close/>
                  </a:path>
                  <a:path w="4363" h="1898" fill="none">
                    <a:moveTo>
                      <a:pt x="2181" y="0"/>
                    </a:moveTo>
                    <a:cubicBezTo>
                      <a:pt x="3386" y="0"/>
                      <a:pt x="4362" y="425"/>
                      <a:pt x="4362" y="949"/>
                    </a:cubicBezTo>
                  </a:path>
                </a:pathLst>
              </a:custGeom>
              <a:solidFill>
                <a:srgbClr val="FC7EFC"/>
              </a:solidFill>
              <a:ln w="9525">
                <a:solidFill>
                  <a:schemeClr val="tx1"/>
                </a:solidFill>
                <a:round/>
              </a:ln>
            </p:spPr>
            <p:txBody>
              <a:bodyPr/>
              <a:lstStyle/>
              <a:p>
                <a:endParaRPr lang="zh-CN" altLang="en-US"/>
              </a:p>
            </p:txBody>
          </p:sp>
        </p:grpSp>
        <p:grpSp>
          <p:nvGrpSpPr>
            <p:cNvPr id="64565" name="组合 24"/>
            <p:cNvGrpSpPr/>
            <p:nvPr/>
          </p:nvGrpSpPr>
          <p:grpSpPr bwMode="auto">
            <a:xfrm rot="10800000">
              <a:off x="11192" y="4774"/>
              <a:ext cx="2125" cy="1949"/>
              <a:chOff x="6191" y="3384"/>
              <a:chExt cx="4362" cy="4362"/>
            </a:xfrm>
          </p:grpSpPr>
          <p:sp>
            <p:nvSpPr>
              <p:cNvPr id="64566" name="弧形 30"/>
              <p:cNvSpPr>
                <a:spLocks noChangeArrowheads="1"/>
              </p:cNvSpPr>
              <p:nvPr/>
            </p:nvSpPr>
            <p:spPr bwMode="auto">
              <a:xfrm rot="5400000">
                <a:off x="7393" y="3370"/>
                <a:ext cx="1898" cy="4363"/>
              </a:xfrm>
              <a:custGeom>
                <a:avLst/>
                <a:gdLst>
                  <a:gd name="T0" fmla="*/ 948 w 1898"/>
                  <a:gd name="T1" fmla="*/ 0 h 4363"/>
                  <a:gd name="T2" fmla="*/ 1897 w 1898"/>
                  <a:gd name="T3" fmla="*/ 2181 h 4363"/>
                  <a:gd name="T4" fmla="*/ 949 w 1898"/>
                  <a:gd name="T5" fmla="*/ 2181 h 4363"/>
                  <a:gd name="T6" fmla="*/ 948 w 1898"/>
                  <a:gd name="T7" fmla="*/ 0 h 4363"/>
                  <a:gd name="T8" fmla="*/ 1897 w 1898"/>
                  <a:gd name="T9" fmla="*/ 2181 h 43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8" h="4363" stroke="0">
                    <a:moveTo>
                      <a:pt x="948" y="0"/>
                    </a:moveTo>
                    <a:cubicBezTo>
                      <a:pt x="1472" y="0"/>
                      <a:pt x="1897" y="976"/>
                      <a:pt x="1897" y="2181"/>
                    </a:cubicBezTo>
                    <a:lnTo>
                      <a:pt x="949" y="2181"/>
                    </a:lnTo>
                    <a:lnTo>
                      <a:pt x="948" y="0"/>
                    </a:lnTo>
                    <a:close/>
                  </a:path>
                  <a:path w="1898" h="4363" fill="none">
                    <a:moveTo>
                      <a:pt x="948" y="0"/>
                    </a:moveTo>
                    <a:cubicBezTo>
                      <a:pt x="1472" y="0"/>
                      <a:pt x="1897" y="976"/>
                      <a:pt x="1897" y="2181"/>
                    </a:cubicBezTo>
                  </a:path>
                </a:pathLst>
              </a:custGeom>
              <a:solidFill>
                <a:srgbClr val="FC7EFC"/>
              </a:solidFill>
              <a:ln w="9525">
                <a:solidFill>
                  <a:srgbClr val="3399FF"/>
                </a:solidFill>
                <a:prstDash val="sysDash"/>
                <a:round/>
              </a:ln>
            </p:spPr>
            <p:txBody>
              <a:bodyPr/>
              <a:lstStyle/>
              <a:p>
                <a:endParaRPr lang="zh-CN" altLang="en-US"/>
              </a:p>
            </p:txBody>
          </p:sp>
          <p:sp>
            <p:nvSpPr>
              <p:cNvPr id="64567" name="弧形 31"/>
              <p:cNvSpPr>
                <a:spLocks noChangeArrowheads="1"/>
              </p:cNvSpPr>
              <p:nvPr/>
            </p:nvSpPr>
            <p:spPr bwMode="auto">
              <a:xfrm rot="10800000">
                <a:off x="6191" y="4617"/>
                <a:ext cx="4363" cy="1898"/>
              </a:xfrm>
              <a:custGeom>
                <a:avLst/>
                <a:gdLst>
                  <a:gd name="T0" fmla="*/ 2181 w 4363"/>
                  <a:gd name="T1" fmla="*/ 0 h 1898"/>
                  <a:gd name="T2" fmla="*/ 4362 w 4363"/>
                  <a:gd name="T3" fmla="*/ 949 h 1898"/>
                  <a:gd name="T4" fmla="*/ 2181 w 4363"/>
                  <a:gd name="T5" fmla="*/ 949 h 1898"/>
                  <a:gd name="T6" fmla="*/ 2181 w 4363"/>
                  <a:gd name="T7" fmla="*/ 0 h 1898"/>
                  <a:gd name="T8" fmla="*/ 4362 w 4363"/>
                  <a:gd name="T9" fmla="*/ 949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63" h="1898" stroke="0">
                    <a:moveTo>
                      <a:pt x="2181" y="0"/>
                    </a:moveTo>
                    <a:cubicBezTo>
                      <a:pt x="3386" y="0"/>
                      <a:pt x="4362" y="425"/>
                      <a:pt x="4362" y="949"/>
                    </a:cubicBezTo>
                    <a:lnTo>
                      <a:pt x="2181" y="949"/>
                    </a:lnTo>
                    <a:lnTo>
                      <a:pt x="2181" y="0"/>
                    </a:lnTo>
                    <a:close/>
                  </a:path>
                  <a:path w="4363" h="1898" fill="none">
                    <a:moveTo>
                      <a:pt x="2181" y="0"/>
                    </a:moveTo>
                    <a:cubicBezTo>
                      <a:pt x="3386" y="0"/>
                      <a:pt x="4362" y="425"/>
                      <a:pt x="4362" y="949"/>
                    </a:cubicBezTo>
                  </a:path>
                </a:pathLst>
              </a:custGeom>
              <a:solidFill>
                <a:srgbClr val="FC7EFC"/>
              </a:solidFill>
              <a:ln w="9525">
                <a:solidFill>
                  <a:srgbClr val="3399FF"/>
                </a:solidFill>
                <a:prstDash val="sysDash"/>
                <a:round/>
              </a:ln>
            </p:spPr>
            <p:txBody>
              <a:bodyPr/>
              <a:lstStyle/>
              <a:p>
                <a:endParaRPr lang="zh-CN" altLang="en-US"/>
              </a:p>
            </p:txBody>
          </p:sp>
        </p:grpSp>
      </p:grpSp>
      <p:grpSp>
        <p:nvGrpSpPr>
          <p:cNvPr id="64521" name="组合 38"/>
          <p:cNvGrpSpPr/>
          <p:nvPr/>
        </p:nvGrpSpPr>
        <p:grpSpPr bwMode="auto">
          <a:xfrm>
            <a:off x="7000875" y="3930651"/>
            <a:ext cx="889000" cy="1114425"/>
            <a:chOff x="3497" y="5533"/>
            <a:chExt cx="4450" cy="5571"/>
          </a:xfrm>
        </p:grpSpPr>
        <p:grpSp>
          <p:nvGrpSpPr>
            <p:cNvPr id="64553" name="组合 37"/>
            <p:cNvGrpSpPr/>
            <p:nvPr/>
          </p:nvGrpSpPr>
          <p:grpSpPr bwMode="auto">
            <a:xfrm>
              <a:off x="3497" y="5533"/>
              <a:ext cx="4450" cy="4364"/>
              <a:chOff x="3497" y="5533"/>
              <a:chExt cx="4450" cy="4364"/>
            </a:xfrm>
          </p:grpSpPr>
          <p:grpSp>
            <p:nvGrpSpPr>
              <p:cNvPr id="64557" name="组合 36"/>
              <p:cNvGrpSpPr/>
              <p:nvPr/>
            </p:nvGrpSpPr>
            <p:grpSpPr bwMode="auto">
              <a:xfrm>
                <a:off x="3541" y="5533"/>
                <a:ext cx="4346" cy="3496"/>
                <a:chOff x="3541" y="5533"/>
                <a:chExt cx="4346" cy="3496"/>
              </a:xfrm>
            </p:grpSpPr>
            <p:sp>
              <p:nvSpPr>
                <p:cNvPr id="64561" name="梯形 35"/>
                <p:cNvSpPr>
                  <a:spLocks noChangeArrowheads="1"/>
                </p:cNvSpPr>
                <p:nvPr/>
              </p:nvSpPr>
              <p:spPr bwMode="auto">
                <a:xfrm>
                  <a:off x="3541" y="5967"/>
                  <a:ext cx="4347" cy="3062"/>
                </a:xfrm>
                <a:custGeom>
                  <a:avLst/>
                  <a:gdLst>
                    <a:gd name="T0" fmla="*/ 0 w 4347"/>
                    <a:gd name="T1" fmla="*/ 3062 h 3062"/>
                    <a:gd name="T2" fmla="*/ 888 w 4347"/>
                    <a:gd name="T3" fmla="*/ 0 h 3062"/>
                    <a:gd name="T4" fmla="*/ 3458 w 4347"/>
                    <a:gd name="T5" fmla="*/ 0 h 3062"/>
                    <a:gd name="T6" fmla="*/ 4347 w 4347"/>
                    <a:gd name="T7" fmla="*/ 3062 h 306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47" h="3062">
                      <a:moveTo>
                        <a:pt x="0" y="3062"/>
                      </a:moveTo>
                      <a:lnTo>
                        <a:pt x="888" y="0"/>
                      </a:lnTo>
                      <a:lnTo>
                        <a:pt x="3458" y="0"/>
                      </a:lnTo>
                      <a:lnTo>
                        <a:pt x="4347" y="3062"/>
                      </a:lnTo>
                      <a:lnTo>
                        <a:pt x="0" y="3062"/>
                      </a:lnTo>
                      <a:close/>
                    </a:path>
                  </a:pathLst>
                </a:custGeom>
                <a:solidFill>
                  <a:srgbClr val="FC7EFC"/>
                </a:solidFill>
                <a:ln w="9525">
                  <a:solidFill>
                    <a:schemeClr val="tx1"/>
                  </a:solidFill>
                  <a:round/>
                </a:ln>
              </p:spPr>
              <p:txBody>
                <a:bodyPr/>
                <a:lstStyle/>
                <a:p>
                  <a:endParaRPr lang="zh-CN" altLang="en-US"/>
                </a:p>
              </p:txBody>
            </p:sp>
            <p:sp>
              <p:nvSpPr>
                <p:cNvPr id="64562" name="椭圆 32"/>
                <p:cNvSpPr>
                  <a:spLocks noChangeArrowheads="1"/>
                </p:cNvSpPr>
                <p:nvPr/>
              </p:nvSpPr>
              <p:spPr bwMode="auto">
                <a:xfrm>
                  <a:off x="4425" y="5533"/>
                  <a:ext cx="2589" cy="908"/>
                </a:xfrm>
                <a:prstGeom prst="ellipse">
                  <a:avLst/>
                </a:prstGeom>
                <a:solidFill>
                  <a:srgbClr val="FC7EFC"/>
                </a:solidFill>
                <a:ln w="9525">
                  <a:solidFill>
                    <a:schemeClr val="tx1"/>
                  </a:solidFill>
                  <a:rou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grpSp>
            <p:nvGrpSpPr>
              <p:cNvPr id="64558" name="组合 33"/>
              <p:cNvGrpSpPr/>
              <p:nvPr/>
            </p:nvGrpSpPr>
            <p:grpSpPr bwMode="auto">
              <a:xfrm>
                <a:off x="3497" y="8089"/>
                <a:ext cx="4450" cy="1808"/>
                <a:chOff x="4765" y="6764"/>
                <a:chExt cx="4466" cy="1898"/>
              </a:xfrm>
            </p:grpSpPr>
            <p:sp>
              <p:nvSpPr>
                <p:cNvPr id="64559" name="弧形 34"/>
                <p:cNvSpPr>
                  <a:spLocks noChangeArrowheads="1"/>
                </p:cNvSpPr>
                <p:nvPr/>
              </p:nvSpPr>
              <p:spPr bwMode="auto">
                <a:xfrm rot="5400000">
                  <a:off x="5984" y="5517"/>
                  <a:ext cx="1898" cy="4363"/>
                </a:xfrm>
                <a:custGeom>
                  <a:avLst/>
                  <a:gdLst>
                    <a:gd name="T0" fmla="*/ 948 w 1898"/>
                    <a:gd name="T1" fmla="*/ 0 h 4363"/>
                    <a:gd name="T2" fmla="*/ 1897 w 1898"/>
                    <a:gd name="T3" fmla="*/ 2181 h 4363"/>
                    <a:gd name="T4" fmla="*/ 949 w 1898"/>
                    <a:gd name="T5" fmla="*/ 2181 h 4363"/>
                    <a:gd name="T6" fmla="*/ 948 w 1898"/>
                    <a:gd name="T7" fmla="*/ 0 h 4363"/>
                    <a:gd name="T8" fmla="*/ 1897 w 1898"/>
                    <a:gd name="T9" fmla="*/ 2181 h 43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8" h="4363" stroke="0">
                      <a:moveTo>
                        <a:pt x="948" y="0"/>
                      </a:moveTo>
                      <a:cubicBezTo>
                        <a:pt x="1472" y="0"/>
                        <a:pt x="1897" y="976"/>
                        <a:pt x="1897" y="2181"/>
                      </a:cubicBezTo>
                      <a:lnTo>
                        <a:pt x="949" y="2181"/>
                      </a:lnTo>
                      <a:lnTo>
                        <a:pt x="948" y="0"/>
                      </a:lnTo>
                      <a:close/>
                    </a:path>
                    <a:path w="1898" h="4363" fill="none">
                      <a:moveTo>
                        <a:pt x="948" y="0"/>
                      </a:moveTo>
                      <a:cubicBezTo>
                        <a:pt x="1472" y="0"/>
                        <a:pt x="1897" y="976"/>
                        <a:pt x="1897" y="2181"/>
                      </a:cubicBezTo>
                    </a:path>
                  </a:pathLst>
                </a:custGeom>
                <a:solidFill>
                  <a:srgbClr val="FC7EFC"/>
                </a:solidFill>
                <a:ln w="9525">
                  <a:solidFill>
                    <a:schemeClr val="tx1"/>
                  </a:solidFill>
                  <a:round/>
                </a:ln>
              </p:spPr>
              <p:txBody>
                <a:bodyPr/>
                <a:lstStyle/>
                <a:p>
                  <a:endParaRPr lang="zh-CN" altLang="en-US"/>
                </a:p>
              </p:txBody>
            </p:sp>
            <p:sp>
              <p:nvSpPr>
                <p:cNvPr id="64560" name="弧形 39"/>
                <p:cNvSpPr>
                  <a:spLocks noChangeArrowheads="1"/>
                </p:cNvSpPr>
                <p:nvPr/>
              </p:nvSpPr>
              <p:spPr bwMode="auto">
                <a:xfrm rot="10800000">
                  <a:off x="4868" y="6764"/>
                  <a:ext cx="4363" cy="1898"/>
                </a:xfrm>
                <a:custGeom>
                  <a:avLst/>
                  <a:gdLst>
                    <a:gd name="T0" fmla="*/ 2181 w 4363"/>
                    <a:gd name="T1" fmla="*/ 0 h 1898"/>
                    <a:gd name="T2" fmla="*/ 4362 w 4363"/>
                    <a:gd name="T3" fmla="*/ 949 h 1898"/>
                    <a:gd name="T4" fmla="*/ 2181 w 4363"/>
                    <a:gd name="T5" fmla="*/ 949 h 1898"/>
                    <a:gd name="T6" fmla="*/ 2181 w 4363"/>
                    <a:gd name="T7" fmla="*/ 0 h 1898"/>
                    <a:gd name="T8" fmla="*/ 4362 w 4363"/>
                    <a:gd name="T9" fmla="*/ 949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63" h="1898" stroke="0">
                      <a:moveTo>
                        <a:pt x="2181" y="0"/>
                      </a:moveTo>
                      <a:cubicBezTo>
                        <a:pt x="3386" y="0"/>
                        <a:pt x="4362" y="425"/>
                        <a:pt x="4362" y="949"/>
                      </a:cubicBezTo>
                      <a:lnTo>
                        <a:pt x="2181" y="949"/>
                      </a:lnTo>
                      <a:lnTo>
                        <a:pt x="2181" y="0"/>
                      </a:lnTo>
                      <a:close/>
                    </a:path>
                    <a:path w="4363" h="1898" fill="none">
                      <a:moveTo>
                        <a:pt x="2181" y="0"/>
                      </a:moveTo>
                      <a:cubicBezTo>
                        <a:pt x="3386" y="0"/>
                        <a:pt x="4362" y="425"/>
                        <a:pt x="4362" y="949"/>
                      </a:cubicBezTo>
                    </a:path>
                  </a:pathLst>
                </a:custGeom>
                <a:solidFill>
                  <a:srgbClr val="FC7EFC"/>
                </a:solidFill>
                <a:ln w="9525">
                  <a:solidFill>
                    <a:schemeClr val="tx1"/>
                  </a:solidFill>
                  <a:round/>
                </a:ln>
              </p:spPr>
              <p:txBody>
                <a:bodyPr/>
                <a:lstStyle/>
                <a:p>
                  <a:endParaRPr lang="zh-CN" altLang="en-US"/>
                </a:p>
              </p:txBody>
            </p:sp>
          </p:grpSp>
        </p:grpSp>
        <p:grpSp>
          <p:nvGrpSpPr>
            <p:cNvPr id="64554" name="组合 40"/>
            <p:cNvGrpSpPr/>
            <p:nvPr/>
          </p:nvGrpSpPr>
          <p:grpSpPr bwMode="auto">
            <a:xfrm rot="10800000">
              <a:off x="3541" y="6949"/>
              <a:ext cx="4347" cy="4155"/>
              <a:chOff x="4835" y="5531"/>
              <a:chExt cx="4362" cy="4362"/>
            </a:xfrm>
          </p:grpSpPr>
          <p:sp>
            <p:nvSpPr>
              <p:cNvPr id="64555" name="弧形 41"/>
              <p:cNvSpPr>
                <a:spLocks noChangeArrowheads="1"/>
              </p:cNvSpPr>
              <p:nvPr/>
            </p:nvSpPr>
            <p:spPr bwMode="auto">
              <a:xfrm rot="5400000">
                <a:off x="6037" y="5517"/>
                <a:ext cx="1898" cy="4363"/>
              </a:xfrm>
              <a:custGeom>
                <a:avLst/>
                <a:gdLst>
                  <a:gd name="T0" fmla="*/ 948 w 1898"/>
                  <a:gd name="T1" fmla="*/ 0 h 4363"/>
                  <a:gd name="T2" fmla="*/ 1897 w 1898"/>
                  <a:gd name="T3" fmla="*/ 2181 h 4363"/>
                  <a:gd name="T4" fmla="*/ 949 w 1898"/>
                  <a:gd name="T5" fmla="*/ 2181 h 4363"/>
                  <a:gd name="T6" fmla="*/ 948 w 1898"/>
                  <a:gd name="T7" fmla="*/ 0 h 4363"/>
                  <a:gd name="T8" fmla="*/ 1897 w 1898"/>
                  <a:gd name="T9" fmla="*/ 2181 h 43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8" h="4363" stroke="0">
                    <a:moveTo>
                      <a:pt x="948" y="0"/>
                    </a:moveTo>
                    <a:cubicBezTo>
                      <a:pt x="1472" y="0"/>
                      <a:pt x="1897" y="976"/>
                      <a:pt x="1897" y="2181"/>
                    </a:cubicBezTo>
                    <a:lnTo>
                      <a:pt x="949" y="2181"/>
                    </a:lnTo>
                    <a:lnTo>
                      <a:pt x="948" y="0"/>
                    </a:lnTo>
                    <a:close/>
                  </a:path>
                  <a:path w="1898" h="4363" fill="none">
                    <a:moveTo>
                      <a:pt x="948" y="0"/>
                    </a:moveTo>
                    <a:cubicBezTo>
                      <a:pt x="1472" y="0"/>
                      <a:pt x="1897" y="976"/>
                      <a:pt x="1897" y="2181"/>
                    </a:cubicBezTo>
                  </a:path>
                </a:pathLst>
              </a:custGeom>
              <a:solidFill>
                <a:srgbClr val="FC7EFC"/>
              </a:solidFill>
              <a:ln w="9525">
                <a:solidFill>
                  <a:srgbClr val="0066FF"/>
                </a:solidFill>
                <a:prstDash val="sysDash"/>
                <a:round/>
              </a:ln>
            </p:spPr>
            <p:txBody>
              <a:bodyPr/>
              <a:lstStyle/>
              <a:p>
                <a:endParaRPr lang="zh-CN" altLang="en-US"/>
              </a:p>
            </p:txBody>
          </p:sp>
          <p:sp>
            <p:nvSpPr>
              <p:cNvPr id="64556" name="弧形 42"/>
              <p:cNvSpPr>
                <a:spLocks noChangeArrowheads="1"/>
              </p:cNvSpPr>
              <p:nvPr/>
            </p:nvSpPr>
            <p:spPr bwMode="auto">
              <a:xfrm rot="10800000">
                <a:off x="4835" y="6764"/>
                <a:ext cx="4363" cy="1898"/>
              </a:xfrm>
              <a:custGeom>
                <a:avLst/>
                <a:gdLst>
                  <a:gd name="T0" fmla="*/ 2181 w 4363"/>
                  <a:gd name="T1" fmla="*/ 0 h 1898"/>
                  <a:gd name="T2" fmla="*/ 4362 w 4363"/>
                  <a:gd name="T3" fmla="*/ 949 h 1898"/>
                  <a:gd name="T4" fmla="*/ 2181 w 4363"/>
                  <a:gd name="T5" fmla="*/ 949 h 1898"/>
                  <a:gd name="T6" fmla="*/ 2181 w 4363"/>
                  <a:gd name="T7" fmla="*/ 0 h 1898"/>
                  <a:gd name="T8" fmla="*/ 4362 w 4363"/>
                  <a:gd name="T9" fmla="*/ 949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63" h="1898" stroke="0">
                    <a:moveTo>
                      <a:pt x="2181" y="0"/>
                    </a:moveTo>
                    <a:cubicBezTo>
                      <a:pt x="3386" y="0"/>
                      <a:pt x="4362" y="425"/>
                      <a:pt x="4362" y="949"/>
                    </a:cubicBezTo>
                    <a:lnTo>
                      <a:pt x="2181" y="949"/>
                    </a:lnTo>
                    <a:lnTo>
                      <a:pt x="2181" y="0"/>
                    </a:lnTo>
                    <a:close/>
                  </a:path>
                  <a:path w="4363" h="1898" fill="none">
                    <a:moveTo>
                      <a:pt x="2181" y="0"/>
                    </a:moveTo>
                    <a:cubicBezTo>
                      <a:pt x="3386" y="0"/>
                      <a:pt x="4362" y="425"/>
                      <a:pt x="4362" y="949"/>
                    </a:cubicBezTo>
                  </a:path>
                </a:pathLst>
              </a:custGeom>
              <a:solidFill>
                <a:srgbClr val="FC7EFC"/>
              </a:solidFill>
              <a:ln w="9525">
                <a:solidFill>
                  <a:srgbClr val="0066FF"/>
                </a:solidFill>
                <a:prstDash val="sysDash"/>
                <a:round/>
              </a:ln>
            </p:spPr>
            <p:txBody>
              <a:bodyPr/>
              <a:lstStyle/>
              <a:p>
                <a:endParaRPr lang="zh-CN" altLang="en-US"/>
              </a:p>
            </p:txBody>
          </p:sp>
        </p:grpSp>
      </p:grpSp>
      <p:grpSp>
        <p:nvGrpSpPr>
          <p:cNvPr id="64522" name="组合 43"/>
          <p:cNvGrpSpPr/>
          <p:nvPr/>
        </p:nvGrpSpPr>
        <p:grpSpPr bwMode="auto">
          <a:xfrm>
            <a:off x="1389064" y="4041775"/>
            <a:ext cx="692150" cy="687388"/>
            <a:chOff x="2295" y="6378"/>
            <a:chExt cx="3685" cy="3672"/>
          </a:xfrm>
        </p:grpSpPr>
        <p:sp>
          <p:nvSpPr>
            <p:cNvPr id="64546" name="椭圆 44"/>
            <p:cNvSpPr>
              <a:spLocks noChangeArrowheads="1"/>
            </p:cNvSpPr>
            <p:nvPr/>
          </p:nvSpPr>
          <p:spPr bwMode="auto">
            <a:xfrm>
              <a:off x="2308" y="6378"/>
              <a:ext cx="3672" cy="3672"/>
            </a:xfrm>
            <a:prstGeom prst="ellipse">
              <a:avLst/>
            </a:prstGeom>
            <a:solidFill>
              <a:srgbClr val="FC7EFC"/>
            </a:solidFill>
            <a:ln w="9525">
              <a:solidFill>
                <a:schemeClr val="tx1"/>
              </a:solidFill>
              <a:rou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nvGrpSpPr>
            <p:cNvPr id="64547" name="组合 45"/>
            <p:cNvGrpSpPr/>
            <p:nvPr/>
          </p:nvGrpSpPr>
          <p:grpSpPr bwMode="auto">
            <a:xfrm rot="-5400000">
              <a:off x="3464" y="6479"/>
              <a:ext cx="1360" cy="3672"/>
              <a:chOff x="8293" y="5621"/>
              <a:chExt cx="1474" cy="1480"/>
            </a:xfrm>
          </p:grpSpPr>
          <p:sp>
            <p:nvSpPr>
              <p:cNvPr id="64551" name="弧形 46"/>
              <p:cNvSpPr>
                <a:spLocks noChangeArrowheads="1"/>
              </p:cNvSpPr>
              <p:nvPr/>
            </p:nvSpPr>
            <p:spPr bwMode="auto">
              <a:xfrm rot="10800000">
                <a:off x="8293" y="5621"/>
                <a:ext cx="1474" cy="1474"/>
              </a:xfrm>
              <a:custGeom>
                <a:avLst/>
                <a:gdLst>
                  <a:gd name="T0" fmla="*/ 736 w 1474"/>
                  <a:gd name="T1" fmla="*/ 0 h 1474"/>
                  <a:gd name="T2" fmla="*/ 1473 w 1474"/>
                  <a:gd name="T3" fmla="*/ 737 h 1474"/>
                  <a:gd name="T4" fmla="*/ 737 w 1474"/>
                  <a:gd name="T5" fmla="*/ 737 h 1474"/>
                  <a:gd name="T6" fmla="*/ 736 w 1474"/>
                  <a:gd name="T7" fmla="*/ 0 h 1474"/>
                  <a:gd name="T8" fmla="*/ 1473 w 1474"/>
                  <a:gd name="T9" fmla="*/ 737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4552" name="弧形 47"/>
              <p:cNvSpPr>
                <a:spLocks noChangeArrowheads="1"/>
              </p:cNvSpPr>
              <p:nvPr/>
            </p:nvSpPr>
            <p:spPr bwMode="auto">
              <a:xfrm rot="-5400000">
                <a:off x="8293" y="5627"/>
                <a:ext cx="1474" cy="1474"/>
              </a:xfrm>
              <a:custGeom>
                <a:avLst/>
                <a:gdLst>
                  <a:gd name="T0" fmla="*/ 736 w 1474"/>
                  <a:gd name="T1" fmla="*/ 0 h 1474"/>
                  <a:gd name="T2" fmla="*/ 1473 w 1474"/>
                  <a:gd name="T3" fmla="*/ 737 h 1474"/>
                  <a:gd name="T4" fmla="*/ 737 w 1474"/>
                  <a:gd name="T5" fmla="*/ 737 h 1474"/>
                  <a:gd name="T6" fmla="*/ 736 w 1474"/>
                  <a:gd name="T7" fmla="*/ 0 h 1474"/>
                  <a:gd name="T8" fmla="*/ 1473 w 1474"/>
                  <a:gd name="T9" fmla="*/ 737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64548" name="组合 48"/>
            <p:cNvGrpSpPr/>
            <p:nvPr/>
          </p:nvGrpSpPr>
          <p:grpSpPr bwMode="auto">
            <a:xfrm rot="5400000">
              <a:off x="3451" y="6566"/>
              <a:ext cx="1360" cy="3672"/>
              <a:chOff x="8293" y="5621"/>
              <a:chExt cx="1474" cy="1480"/>
            </a:xfrm>
          </p:grpSpPr>
          <p:sp>
            <p:nvSpPr>
              <p:cNvPr id="64549" name="弧形 49"/>
              <p:cNvSpPr>
                <a:spLocks noChangeArrowheads="1"/>
              </p:cNvSpPr>
              <p:nvPr/>
            </p:nvSpPr>
            <p:spPr bwMode="auto">
              <a:xfrm rot="10800000">
                <a:off x="8293" y="5621"/>
                <a:ext cx="1474" cy="1474"/>
              </a:xfrm>
              <a:custGeom>
                <a:avLst/>
                <a:gdLst>
                  <a:gd name="T0" fmla="*/ 736 w 1474"/>
                  <a:gd name="T1" fmla="*/ 0 h 1474"/>
                  <a:gd name="T2" fmla="*/ 1473 w 1474"/>
                  <a:gd name="T3" fmla="*/ 737 h 1474"/>
                  <a:gd name="T4" fmla="*/ 737 w 1474"/>
                  <a:gd name="T5" fmla="*/ 737 h 1474"/>
                  <a:gd name="T6" fmla="*/ 736 w 1474"/>
                  <a:gd name="T7" fmla="*/ 0 h 1474"/>
                  <a:gd name="T8" fmla="*/ 1473 w 1474"/>
                  <a:gd name="T9" fmla="*/ 737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noFill/>
              <a:ln w="9525">
                <a:solidFill>
                  <a:srgbClr val="6666FF"/>
                </a:solidFill>
                <a:prstDash val="sysDash"/>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4550" name="弧形 50"/>
              <p:cNvSpPr>
                <a:spLocks noChangeArrowheads="1"/>
              </p:cNvSpPr>
              <p:nvPr/>
            </p:nvSpPr>
            <p:spPr bwMode="auto">
              <a:xfrm rot="-5400000">
                <a:off x="8293" y="5627"/>
                <a:ext cx="1474" cy="1474"/>
              </a:xfrm>
              <a:custGeom>
                <a:avLst/>
                <a:gdLst>
                  <a:gd name="T0" fmla="*/ 736 w 1474"/>
                  <a:gd name="T1" fmla="*/ 0 h 1474"/>
                  <a:gd name="T2" fmla="*/ 1473 w 1474"/>
                  <a:gd name="T3" fmla="*/ 737 h 1474"/>
                  <a:gd name="T4" fmla="*/ 737 w 1474"/>
                  <a:gd name="T5" fmla="*/ 737 h 1474"/>
                  <a:gd name="T6" fmla="*/ 736 w 1474"/>
                  <a:gd name="T7" fmla="*/ 0 h 1474"/>
                  <a:gd name="T8" fmla="*/ 1473 w 1474"/>
                  <a:gd name="T9" fmla="*/ 737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noFill/>
              <a:ln w="9525">
                <a:solidFill>
                  <a:srgbClr val="6666FF"/>
                </a:solidFill>
                <a:prstDash val="sysDash"/>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nvGrpSpPr>
          <p:cNvPr id="64523" name="组合 51"/>
          <p:cNvGrpSpPr/>
          <p:nvPr/>
        </p:nvGrpSpPr>
        <p:grpSpPr bwMode="auto">
          <a:xfrm>
            <a:off x="1403350" y="2284413"/>
            <a:ext cx="298450" cy="1092200"/>
            <a:chOff x="1860" y="2963"/>
            <a:chExt cx="1162" cy="3796"/>
          </a:xfrm>
        </p:grpSpPr>
        <p:sp>
          <p:nvSpPr>
            <p:cNvPr id="64544" name="直角三角形 2"/>
            <p:cNvSpPr>
              <a:spLocks noChangeArrowheads="1"/>
            </p:cNvSpPr>
            <p:nvPr/>
          </p:nvSpPr>
          <p:spPr bwMode="auto">
            <a:xfrm flipH="1">
              <a:off x="1860" y="3467"/>
              <a:ext cx="1162" cy="2789"/>
            </a:xfrm>
            <a:prstGeom prst="rtTriangle">
              <a:avLst/>
            </a:prstGeom>
            <a:solidFill>
              <a:srgbClr val="FC7EFC"/>
            </a:solidFill>
            <a:ln w="9525">
              <a:solidFill>
                <a:schemeClr val="tx1"/>
              </a:solidFill>
              <a:rou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cxnSp>
          <p:nvCxnSpPr>
            <p:cNvPr id="64545" name="直接连接符 52"/>
            <p:cNvCxnSpPr>
              <a:cxnSpLocks noChangeShapeType="1"/>
            </p:cNvCxnSpPr>
            <p:nvPr/>
          </p:nvCxnSpPr>
          <p:spPr bwMode="auto">
            <a:xfrm flipH="1">
              <a:off x="3005" y="2963"/>
              <a:ext cx="7" cy="3797"/>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grpSp>
        <p:nvGrpSpPr>
          <p:cNvPr id="64524" name="组合 53"/>
          <p:cNvGrpSpPr/>
          <p:nvPr/>
        </p:nvGrpSpPr>
        <p:grpSpPr bwMode="auto">
          <a:xfrm>
            <a:off x="2701926" y="2665413"/>
            <a:ext cx="765175" cy="781050"/>
            <a:chOff x="3950" y="4199"/>
            <a:chExt cx="2211" cy="2211"/>
          </a:xfrm>
        </p:grpSpPr>
        <p:sp>
          <p:nvSpPr>
            <p:cNvPr id="64542" name="弧形 54"/>
            <p:cNvSpPr>
              <a:spLocks noChangeArrowheads="1"/>
            </p:cNvSpPr>
            <p:nvPr/>
          </p:nvSpPr>
          <p:spPr bwMode="auto">
            <a:xfrm rot="-5400000">
              <a:off x="3944" y="4193"/>
              <a:ext cx="2211" cy="2211"/>
            </a:xfrm>
            <a:custGeom>
              <a:avLst/>
              <a:gdLst>
                <a:gd name="T0" fmla="*/ 1105 w 2211"/>
                <a:gd name="T1" fmla="*/ 0 h 2211"/>
                <a:gd name="T2" fmla="*/ 2210 w 2211"/>
                <a:gd name="T3" fmla="*/ 1105 h 2211"/>
                <a:gd name="T4" fmla="*/ 1105 w 2211"/>
                <a:gd name="T5" fmla="*/ 1105 h 2211"/>
                <a:gd name="T6" fmla="*/ 1105 w 2211"/>
                <a:gd name="T7" fmla="*/ 0 h 2211"/>
                <a:gd name="T8" fmla="*/ 2210 w 2211"/>
                <a:gd name="T9" fmla="*/ 1105 h 22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11" h="2211" stroke="0">
                  <a:moveTo>
                    <a:pt x="1105" y="0"/>
                  </a:moveTo>
                  <a:cubicBezTo>
                    <a:pt x="1715" y="0"/>
                    <a:pt x="2210" y="495"/>
                    <a:pt x="2210" y="1105"/>
                  </a:cubicBezTo>
                  <a:lnTo>
                    <a:pt x="1105" y="1105"/>
                  </a:lnTo>
                  <a:lnTo>
                    <a:pt x="1105" y="0"/>
                  </a:lnTo>
                  <a:close/>
                </a:path>
                <a:path w="2211" h="2211" fill="none">
                  <a:moveTo>
                    <a:pt x="1105" y="0"/>
                  </a:moveTo>
                  <a:cubicBezTo>
                    <a:pt x="1715" y="0"/>
                    <a:pt x="2210" y="495"/>
                    <a:pt x="2210" y="1105"/>
                  </a:cubicBezTo>
                </a:path>
              </a:pathLst>
            </a:custGeom>
            <a:solidFill>
              <a:srgbClr val="FC7EFC"/>
            </a:solidFill>
            <a:ln w="9525">
              <a:solidFill>
                <a:schemeClr val="tx1"/>
              </a:solidFill>
              <a:round/>
            </a:ln>
          </p:spPr>
          <p:txBody>
            <a:bodyPr/>
            <a:lstStyle/>
            <a:p>
              <a:endParaRPr lang="zh-CN" altLang="en-US"/>
            </a:p>
          </p:txBody>
        </p:sp>
        <p:cxnSp>
          <p:nvCxnSpPr>
            <p:cNvPr id="64543" name="直接连接符 56"/>
            <p:cNvCxnSpPr>
              <a:cxnSpLocks noChangeShapeType="1"/>
              <a:stCxn id="64542" idx="0"/>
            </p:cNvCxnSpPr>
            <p:nvPr/>
          </p:nvCxnSpPr>
          <p:spPr bwMode="auto">
            <a:xfrm flipV="1">
              <a:off x="3950" y="5286"/>
              <a:ext cx="1096" cy="19"/>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sp>
        <p:nvSpPr>
          <p:cNvPr id="64525" name="任意多边形 58"/>
          <p:cNvSpPr>
            <a:spLocks noChangeArrowheads="1"/>
          </p:cNvSpPr>
          <p:nvPr/>
        </p:nvSpPr>
        <p:spPr bwMode="auto">
          <a:xfrm>
            <a:off x="4179889" y="2584450"/>
            <a:ext cx="441325" cy="615950"/>
          </a:xfrm>
          <a:custGeom>
            <a:avLst/>
            <a:gdLst>
              <a:gd name="T0" fmla="*/ 113656 w 671195"/>
              <a:gd name="T1" fmla="*/ 0 h 868680"/>
              <a:gd name="T2" fmla="*/ 142207 w 671195"/>
              <a:gd name="T3" fmla="*/ 0 h 868680"/>
              <a:gd name="T4" fmla="*/ 170759 w 671195"/>
              <a:gd name="T5" fmla="*/ 0 h 868680"/>
              <a:gd name="T6" fmla="*/ 204801 w 671195"/>
              <a:gd name="T7" fmla="*/ 0 h 868680"/>
              <a:gd name="T8" fmla="*/ 233352 w 671195"/>
              <a:gd name="T9" fmla="*/ 0 h 868680"/>
              <a:gd name="T10" fmla="*/ 261629 w 671195"/>
              <a:gd name="T11" fmla="*/ 0 h 868680"/>
              <a:gd name="T12" fmla="*/ 290181 w 671195"/>
              <a:gd name="T13" fmla="*/ 0 h 868680"/>
              <a:gd name="T14" fmla="*/ 290181 w 671195"/>
              <a:gd name="T15" fmla="*/ 436748 h 868680"/>
              <a:gd name="T16" fmla="*/ 0 w 671195"/>
              <a:gd name="T17" fmla="*/ 436748 h 868680"/>
              <a:gd name="T18" fmla="*/ 99106 w 671195"/>
              <a:gd name="T19" fmla="*/ 6704 h 868680"/>
              <a:gd name="T20" fmla="*/ 113656 w 671195"/>
              <a:gd name="T21" fmla="*/ 0 h 8686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71195" h="868680">
                <a:moveTo>
                  <a:pt x="262890" y="0"/>
                </a:moveTo>
                <a:lnTo>
                  <a:pt x="328930" y="0"/>
                </a:lnTo>
                <a:lnTo>
                  <a:pt x="394970" y="0"/>
                </a:lnTo>
                <a:lnTo>
                  <a:pt x="473710" y="0"/>
                </a:lnTo>
                <a:lnTo>
                  <a:pt x="539750" y="0"/>
                </a:lnTo>
                <a:lnTo>
                  <a:pt x="605155" y="0"/>
                </a:lnTo>
                <a:lnTo>
                  <a:pt x="671195" y="0"/>
                </a:lnTo>
                <a:lnTo>
                  <a:pt x="671195" y="868680"/>
                </a:lnTo>
                <a:lnTo>
                  <a:pt x="0" y="868680"/>
                </a:lnTo>
                <a:lnTo>
                  <a:pt x="229235" y="13335"/>
                </a:lnTo>
                <a:lnTo>
                  <a:pt x="262890" y="0"/>
                </a:lnTo>
                <a:close/>
              </a:path>
            </a:pathLst>
          </a:custGeom>
          <a:solidFill>
            <a:srgbClr val="FC7EFC"/>
          </a:solidFill>
          <a:ln w="9525">
            <a:solidFill>
              <a:schemeClr val="tx1"/>
            </a:solidFill>
            <a:round/>
          </a:ln>
        </p:spPr>
        <p:txBody>
          <a:bodyPr lIns="91426" tIns="45712" rIns="91426" bIns="45712"/>
          <a:lstStyle/>
          <a:p>
            <a:endParaRPr lang="zh-CN" altLang="en-US"/>
          </a:p>
        </p:txBody>
      </p:sp>
      <p:sp>
        <p:nvSpPr>
          <p:cNvPr id="64526" name="弧形 62"/>
          <p:cNvSpPr>
            <a:spLocks noChangeArrowheads="1"/>
          </p:cNvSpPr>
          <p:nvPr/>
        </p:nvSpPr>
        <p:spPr bwMode="auto">
          <a:xfrm>
            <a:off x="5191126" y="2547938"/>
            <a:ext cx="703263" cy="703262"/>
          </a:xfrm>
          <a:custGeom>
            <a:avLst/>
            <a:gdLst>
              <a:gd name="T0" fmla="*/ 167539766 w 1474"/>
              <a:gd name="T1" fmla="*/ 0 h 1474"/>
              <a:gd name="T2" fmla="*/ 335307592 w 1474"/>
              <a:gd name="T3" fmla="*/ 167767110 h 1474"/>
              <a:gd name="T4" fmla="*/ 167767826 w 1474"/>
              <a:gd name="T5" fmla="*/ 167767110 h 1474"/>
              <a:gd name="T6" fmla="*/ 167539766 w 1474"/>
              <a:gd name="T7" fmla="*/ 0 h 1474"/>
              <a:gd name="T8" fmla="*/ 335307592 w 1474"/>
              <a:gd name="T9" fmla="*/ 167767110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solidFill>
            <a:srgbClr val="FC7EFC"/>
          </a:solidFill>
          <a:ln w="9525">
            <a:solidFill>
              <a:schemeClr val="tx1"/>
            </a:solidFill>
            <a:round/>
          </a:ln>
        </p:spPr>
        <p:txBody>
          <a:bodyPr lIns="91426" tIns="45712" rIns="91426" bIns="45712"/>
          <a:lstStyle/>
          <a:p>
            <a:endParaRPr lang="zh-CN" altLang="en-US"/>
          </a:p>
        </p:txBody>
      </p:sp>
      <p:sp>
        <p:nvSpPr>
          <p:cNvPr id="64527" name="弧形 63"/>
          <p:cNvSpPr>
            <a:spLocks noChangeArrowheads="1"/>
          </p:cNvSpPr>
          <p:nvPr/>
        </p:nvSpPr>
        <p:spPr bwMode="auto">
          <a:xfrm rot="5400000">
            <a:off x="5185570" y="2529681"/>
            <a:ext cx="701675" cy="703263"/>
          </a:xfrm>
          <a:custGeom>
            <a:avLst/>
            <a:gdLst>
              <a:gd name="T0" fmla="*/ 166783958 w 1474"/>
              <a:gd name="T1" fmla="*/ 0 h 1474"/>
              <a:gd name="T2" fmla="*/ 333794985 w 1474"/>
              <a:gd name="T3" fmla="*/ 167767826 h 1474"/>
              <a:gd name="T4" fmla="*/ 167011027 w 1474"/>
              <a:gd name="T5" fmla="*/ 167767826 h 1474"/>
              <a:gd name="T6" fmla="*/ 166783958 w 1474"/>
              <a:gd name="T7" fmla="*/ 0 h 1474"/>
              <a:gd name="T8" fmla="*/ 333794985 w 1474"/>
              <a:gd name="T9" fmla="*/ 167767826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solidFill>
            <a:srgbClr val="FC7EFC"/>
          </a:solidFill>
          <a:ln w="9525">
            <a:solidFill>
              <a:schemeClr val="tx1"/>
            </a:solidFill>
            <a:round/>
          </a:ln>
        </p:spPr>
        <p:txBody>
          <a:bodyPr lIns="91426" tIns="45712" rIns="91426" bIns="45712"/>
          <a:lstStyle/>
          <a:p>
            <a:endParaRPr lang="zh-CN" altLang="en-US"/>
          </a:p>
        </p:txBody>
      </p:sp>
      <p:sp>
        <p:nvSpPr>
          <p:cNvPr id="64528" name="矩形 15"/>
          <p:cNvSpPr>
            <a:spLocks noChangeArrowheads="1"/>
          </p:cNvSpPr>
          <p:nvPr/>
        </p:nvSpPr>
        <p:spPr bwMode="auto">
          <a:xfrm>
            <a:off x="6859588" y="2525713"/>
            <a:ext cx="282575" cy="768350"/>
          </a:xfrm>
          <a:prstGeom prst="rect">
            <a:avLst/>
          </a:prstGeom>
          <a:solidFill>
            <a:srgbClr val="FC7EFC"/>
          </a:solidFill>
          <a:ln w="9525">
            <a:solidFill>
              <a:schemeClr val="tx1"/>
            </a:solidFill>
            <a:round/>
          </a:ln>
        </p:spPr>
        <p:txBody>
          <a:bodyPr lIns="68569" tIns="34285" rIns="68569" bIns="34285"/>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cxnSp>
        <p:nvCxnSpPr>
          <p:cNvPr id="64529" name="直接连接符 66"/>
          <p:cNvCxnSpPr>
            <a:cxnSpLocks noChangeShapeType="1"/>
            <a:stCxn id="64542" idx="0"/>
          </p:cNvCxnSpPr>
          <p:nvPr/>
        </p:nvCxnSpPr>
        <p:spPr bwMode="auto">
          <a:xfrm flipH="1">
            <a:off x="3074988" y="2333625"/>
            <a:ext cx="0" cy="1092200"/>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64530" name="直接连接符 67"/>
          <p:cNvCxnSpPr>
            <a:cxnSpLocks noChangeShapeType="1"/>
          </p:cNvCxnSpPr>
          <p:nvPr/>
        </p:nvCxnSpPr>
        <p:spPr bwMode="auto">
          <a:xfrm flipH="1">
            <a:off x="4629150" y="2339975"/>
            <a:ext cx="0" cy="1092200"/>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64531" name="直接连接符 68"/>
          <p:cNvCxnSpPr>
            <a:cxnSpLocks noChangeShapeType="1"/>
            <a:stCxn id="64542" idx="0"/>
          </p:cNvCxnSpPr>
          <p:nvPr/>
        </p:nvCxnSpPr>
        <p:spPr bwMode="auto">
          <a:xfrm flipH="1">
            <a:off x="5534026" y="2341563"/>
            <a:ext cx="1588" cy="1092200"/>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64532" name="直接连接符 69"/>
          <p:cNvCxnSpPr>
            <a:cxnSpLocks noChangeShapeType="1"/>
            <a:stCxn id="64542" idx="0"/>
          </p:cNvCxnSpPr>
          <p:nvPr/>
        </p:nvCxnSpPr>
        <p:spPr bwMode="auto">
          <a:xfrm flipH="1">
            <a:off x="6858000" y="2341563"/>
            <a:ext cx="0" cy="1090612"/>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2" name="直接连接符 1"/>
          <p:cNvCxnSpPr>
            <a:cxnSpLocks noChangeShapeType="1"/>
          </p:cNvCxnSpPr>
          <p:nvPr/>
        </p:nvCxnSpPr>
        <p:spPr bwMode="auto">
          <a:xfrm>
            <a:off x="3074988" y="3251200"/>
            <a:ext cx="1268412" cy="1200150"/>
          </a:xfrm>
          <a:prstGeom prst="line">
            <a:avLst/>
          </a:prstGeom>
          <a:noFill/>
          <a:ln w="28575">
            <a:solidFill>
              <a:srgbClr val="FF0000"/>
            </a:solidFill>
            <a:round/>
          </a:ln>
          <a:extLst>
            <a:ext uri="{909E8E84-426E-40DD-AFC4-6F175D3DCCD1}">
              <a14:hiddenFill xmlns:a14="http://schemas.microsoft.com/office/drawing/2010/main">
                <a:noFill/>
              </a14:hiddenFill>
            </a:ext>
          </a:extLst>
        </p:spPr>
      </p:cxnSp>
      <p:cxnSp>
        <p:nvCxnSpPr>
          <p:cNvPr id="3" name="直接连接符 2"/>
          <p:cNvCxnSpPr>
            <a:cxnSpLocks noChangeShapeType="1"/>
            <a:stCxn id="64546" idx="7"/>
          </p:cNvCxnSpPr>
          <p:nvPr/>
        </p:nvCxnSpPr>
        <p:spPr bwMode="auto">
          <a:xfrm flipV="1">
            <a:off x="1979613" y="3055938"/>
            <a:ext cx="3617912" cy="1087437"/>
          </a:xfrm>
          <a:prstGeom prst="line">
            <a:avLst/>
          </a:prstGeom>
          <a:noFill/>
          <a:ln w="28575">
            <a:solidFill>
              <a:srgbClr val="FF0000"/>
            </a:solidFill>
            <a:round/>
          </a:ln>
          <a:extLst>
            <a:ext uri="{909E8E84-426E-40DD-AFC4-6F175D3DCCD1}">
              <a14:hiddenFill xmlns:a14="http://schemas.microsoft.com/office/drawing/2010/main">
                <a:noFill/>
              </a14:hiddenFill>
            </a:ext>
          </a:extLst>
        </p:spPr>
      </p:cxnSp>
      <p:cxnSp>
        <p:nvCxnSpPr>
          <p:cNvPr id="4" name="直接连接符 3"/>
          <p:cNvCxnSpPr>
            <a:cxnSpLocks noChangeShapeType="1"/>
            <a:endCxn id="64563" idx="1"/>
          </p:cNvCxnSpPr>
          <p:nvPr/>
        </p:nvCxnSpPr>
        <p:spPr bwMode="auto">
          <a:xfrm>
            <a:off x="1698625" y="3049588"/>
            <a:ext cx="3894138" cy="1289050"/>
          </a:xfrm>
          <a:prstGeom prst="line">
            <a:avLst/>
          </a:prstGeom>
          <a:noFill/>
          <a:ln w="28575">
            <a:solidFill>
              <a:srgbClr val="FF0000"/>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flipH="1">
            <a:off x="3197225" y="3200401"/>
            <a:ext cx="3660775" cy="841375"/>
          </a:xfrm>
          <a:prstGeom prst="line">
            <a:avLst/>
          </a:prstGeom>
          <a:noFill/>
          <a:ln w="28575">
            <a:solidFill>
              <a:srgbClr val="FF0000"/>
            </a:solidFill>
            <a:round/>
          </a:ln>
          <a:extLst>
            <a:ext uri="{909E8E84-426E-40DD-AFC4-6F175D3DCCD1}">
              <a14:hiddenFill xmlns:a14="http://schemas.microsoft.com/office/drawing/2010/main">
                <a:noFill/>
              </a14:hiddenFill>
            </a:ext>
          </a:extLst>
        </p:spPr>
      </p:cxnSp>
      <p:cxnSp>
        <p:nvCxnSpPr>
          <p:cNvPr id="6" name="直接连接符 5"/>
          <p:cNvCxnSpPr>
            <a:cxnSpLocks noChangeShapeType="1"/>
            <a:endCxn id="64562" idx="1"/>
          </p:cNvCxnSpPr>
          <p:nvPr/>
        </p:nvCxnSpPr>
        <p:spPr bwMode="auto">
          <a:xfrm>
            <a:off x="4629151" y="3251200"/>
            <a:ext cx="2632075" cy="706438"/>
          </a:xfrm>
          <a:prstGeom prst="line">
            <a:avLst/>
          </a:prstGeom>
          <a:noFill/>
          <a:ln w="28575">
            <a:solidFill>
              <a:srgbClr val="FF0000"/>
            </a:solidFill>
            <a:round/>
          </a:ln>
          <a:extLst>
            <a:ext uri="{909E8E84-426E-40DD-AFC4-6F175D3DCCD1}">
              <a14:hiddenFill xmlns:a14="http://schemas.microsoft.com/office/drawing/2010/main">
                <a:noFill/>
              </a14:hiddenFill>
            </a:ext>
          </a:extLst>
        </p:spPr>
      </p:cxnSp>
      <p:pic>
        <p:nvPicPr>
          <p:cNvPr id="69" name="Picture 20"/>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252" t="6828" r="14489"/>
          <a:stretch>
            <a:fillRect/>
          </a:stretch>
        </p:blipFill>
        <p:spPr bwMode="auto">
          <a:xfrm>
            <a:off x="704535" y="875206"/>
            <a:ext cx="684529" cy="689276"/>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文本框 492545"/>
          <p:cNvSpPr txBox="1">
            <a:spLocks noChangeArrowheads="1"/>
          </p:cNvSpPr>
          <p:nvPr/>
        </p:nvSpPr>
        <p:spPr bwMode="auto">
          <a:xfrm>
            <a:off x="407378" y="1077005"/>
            <a:ext cx="84984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b="1" dirty="0">
                <a:solidFill>
                  <a:srgbClr val="FF0000"/>
                </a:solidFill>
                <a:latin typeface="Times New Roman" pitchFamily="18" charset="0"/>
                <a:ea typeface="楷体" panose="02010609060101010101" pitchFamily="49" charset="-122"/>
                <a:cs typeface="Times New Roman" pitchFamily="18" charset="0"/>
              </a:rPr>
              <a:t>1. </a:t>
            </a:r>
            <a:r>
              <a:rPr lang="zh-CN" altLang="en-US" sz="2400" b="1" dirty="0">
                <a:latin typeface="Times New Roman" pitchFamily="18" charset="0"/>
                <a:ea typeface="楷体" panose="02010609060101010101" pitchFamily="49" charset="-122"/>
                <a:cs typeface="Times New Roman" pitchFamily="18" charset="0"/>
              </a:rPr>
              <a:t>判断题</a:t>
            </a:r>
            <a:r>
              <a:rPr lang="en-US" altLang="zh-CN" sz="2400" b="1" dirty="0">
                <a:latin typeface="Times New Roman" pitchFamily="18" charset="0"/>
                <a:ea typeface="楷体" panose="02010609060101010101" pitchFamily="49" charset="-122"/>
                <a:cs typeface="Times New Roman" pitchFamily="18" charset="0"/>
              </a:rPr>
              <a:t> (</a:t>
            </a:r>
            <a:r>
              <a:rPr lang="zh-CN" altLang="en-US" sz="2400" b="1" dirty="0">
                <a:latin typeface="Times New Roman" pitchFamily="18" charset="0"/>
                <a:ea typeface="楷体" panose="02010609060101010101" pitchFamily="49" charset="-122"/>
                <a:cs typeface="Times New Roman" pitchFamily="18" charset="0"/>
              </a:rPr>
              <a:t>打“</a:t>
            </a:r>
            <a:r>
              <a:rPr lang="en-US" altLang="zh-CN" sz="2400" b="1" dirty="0">
                <a:latin typeface="Times New Roman" pitchFamily="18" charset="0"/>
                <a:ea typeface="楷体" panose="02010609060101010101" pitchFamily="49" charset="-122"/>
                <a:cs typeface="Times New Roman" pitchFamily="18" charset="0"/>
              </a:rPr>
              <a:t>√”</a:t>
            </a:r>
            <a:r>
              <a:rPr lang="zh-CN" altLang="en-US" sz="2400" b="1" dirty="0">
                <a:latin typeface="Times New Roman" pitchFamily="18" charset="0"/>
                <a:ea typeface="楷体" panose="02010609060101010101" pitchFamily="49" charset="-122"/>
                <a:cs typeface="Times New Roman" pitchFamily="18" charset="0"/>
              </a:rPr>
              <a:t>或“</a:t>
            </a:r>
            <a:r>
              <a:rPr lang="en-US" altLang="zh-CN" sz="2400" b="1" dirty="0">
                <a:latin typeface="Times New Roman" pitchFamily="18" charset="0"/>
                <a:ea typeface="楷体" panose="02010609060101010101" pitchFamily="49" charset="-122"/>
                <a:cs typeface="Times New Roman" pitchFamily="18" charset="0"/>
              </a:rPr>
              <a:t>×”)</a:t>
            </a:r>
          </a:p>
          <a:p>
            <a:pPr eaLnBrk="1" hangingPunct="1">
              <a:lnSpc>
                <a:spcPct val="150000"/>
              </a:lnSpc>
            </a:pPr>
            <a:r>
              <a:rPr lang="en-US" altLang="zh-CN" sz="2400" b="1" dirty="0">
                <a:latin typeface="Times New Roman" pitchFamily="18" charset="0"/>
                <a:ea typeface="楷体" panose="02010609060101010101" pitchFamily="49" charset="-122"/>
                <a:cs typeface="Times New Roman" pitchFamily="18" charset="0"/>
              </a:rPr>
              <a:t>(1)</a:t>
            </a:r>
            <a:r>
              <a:rPr lang="zh-CN" altLang="en-US" sz="2400" b="1" dirty="0">
                <a:latin typeface="Times New Roman" pitchFamily="18" charset="0"/>
                <a:ea typeface="楷体" panose="02010609060101010101" pitchFamily="49" charset="-122"/>
                <a:cs typeface="Times New Roman" pitchFamily="18" charset="0"/>
              </a:rPr>
              <a:t>围成球的只有一个曲面</a:t>
            </a:r>
            <a:r>
              <a:rPr lang="en-US" altLang="zh-CN" sz="2400" b="1" dirty="0">
                <a:latin typeface="Times New Roman" pitchFamily="18" charset="0"/>
                <a:ea typeface="楷体" panose="02010609060101010101" pitchFamily="49" charset="-122"/>
                <a:cs typeface="Times New Roman" pitchFamily="18" charset="0"/>
              </a:rPr>
              <a:t>.                                                 (       )</a:t>
            </a:r>
          </a:p>
          <a:p>
            <a:pPr eaLnBrk="1" hangingPunct="1">
              <a:lnSpc>
                <a:spcPct val="150000"/>
              </a:lnSpc>
            </a:pPr>
            <a:r>
              <a:rPr lang="en-US" altLang="zh-CN" sz="2400" b="1" dirty="0">
                <a:latin typeface="Times New Roman" pitchFamily="18" charset="0"/>
                <a:ea typeface="楷体" panose="02010609060101010101" pitchFamily="49" charset="-122"/>
                <a:cs typeface="Times New Roman" pitchFamily="18" charset="0"/>
              </a:rPr>
              <a:t>(2)</a:t>
            </a:r>
            <a:r>
              <a:rPr lang="zh-CN" altLang="en-US" sz="2400" b="1" dirty="0">
                <a:latin typeface="Times New Roman" pitchFamily="18" charset="0"/>
                <a:ea typeface="楷体" panose="02010609060101010101" pitchFamily="49" charset="-122"/>
                <a:cs typeface="Times New Roman" pitchFamily="18" charset="0"/>
              </a:rPr>
              <a:t>一个长方形绕一条边旋转一周形成一个长方体</a:t>
            </a:r>
            <a:r>
              <a:rPr lang="en-US" altLang="zh-CN" sz="2400" b="1" dirty="0">
                <a:latin typeface="Times New Roman" pitchFamily="18" charset="0"/>
                <a:ea typeface="楷体" panose="02010609060101010101" pitchFamily="49" charset="-122"/>
                <a:cs typeface="Times New Roman" pitchFamily="18" charset="0"/>
              </a:rPr>
              <a:t>.         (       )</a:t>
            </a:r>
          </a:p>
          <a:p>
            <a:pPr eaLnBrk="1" hangingPunct="1">
              <a:lnSpc>
                <a:spcPct val="150000"/>
              </a:lnSpc>
            </a:pPr>
            <a:r>
              <a:rPr lang="en-US" altLang="zh-CN" sz="2400" b="1" dirty="0">
                <a:latin typeface="Times New Roman" pitchFamily="18" charset="0"/>
                <a:ea typeface="楷体" panose="02010609060101010101" pitchFamily="49" charset="-122"/>
                <a:cs typeface="Times New Roman" pitchFamily="18" charset="0"/>
              </a:rPr>
              <a:t>(3)</a:t>
            </a:r>
            <a:r>
              <a:rPr lang="zh-CN" altLang="en-US" sz="2400" b="1" dirty="0">
                <a:latin typeface="Times New Roman" pitchFamily="18" charset="0"/>
                <a:ea typeface="楷体" panose="02010609060101010101" pitchFamily="49" charset="-122"/>
                <a:cs typeface="Times New Roman" pitchFamily="18" charset="0"/>
              </a:rPr>
              <a:t>圆锥上有一个顶点、一条曲线、一个平的面、一个曲</a:t>
            </a:r>
            <a:endParaRPr lang="en-US" altLang="zh-CN" sz="2400" b="1" dirty="0">
              <a:latin typeface="Times New Roman" pitchFamily="18" charset="0"/>
              <a:ea typeface="楷体" panose="02010609060101010101" pitchFamily="49" charset="-122"/>
              <a:cs typeface="Times New Roman" pitchFamily="18" charset="0"/>
            </a:endParaRPr>
          </a:p>
          <a:p>
            <a:pPr eaLnBrk="1" hangingPunct="1">
              <a:lnSpc>
                <a:spcPct val="150000"/>
              </a:lnSpc>
            </a:pPr>
            <a:r>
              <a:rPr lang="zh-CN" altLang="en-US" sz="2400" b="1" dirty="0">
                <a:latin typeface="Times New Roman" pitchFamily="18" charset="0"/>
                <a:ea typeface="楷体" panose="02010609060101010101" pitchFamily="49" charset="-122"/>
                <a:cs typeface="Times New Roman" pitchFamily="18" charset="0"/>
              </a:rPr>
              <a:t>的面</a:t>
            </a:r>
            <a:r>
              <a:rPr lang="en-US" altLang="zh-CN" sz="2400" b="1" dirty="0">
                <a:latin typeface="Times New Roman" pitchFamily="18" charset="0"/>
                <a:ea typeface="楷体" panose="02010609060101010101" pitchFamily="49" charset="-122"/>
                <a:cs typeface="Times New Roman" pitchFamily="18" charset="0"/>
              </a:rPr>
              <a:t>.                                                                                        (       )</a:t>
            </a:r>
          </a:p>
          <a:p>
            <a:pPr eaLnBrk="1" hangingPunct="1">
              <a:lnSpc>
                <a:spcPct val="150000"/>
              </a:lnSpc>
            </a:pPr>
            <a:r>
              <a:rPr lang="en-US" altLang="zh-CN" sz="2400" b="1" dirty="0">
                <a:latin typeface="Times New Roman" pitchFamily="18" charset="0"/>
                <a:ea typeface="楷体" panose="02010609060101010101" pitchFamily="49" charset="-122"/>
                <a:cs typeface="Times New Roman" pitchFamily="18" charset="0"/>
              </a:rPr>
              <a:t>(4)</a:t>
            </a:r>
            <a:r>
              <a:rPr lang="zh-CN" altLang="en-US" sz="2400" b="1" dirty="0">
                <a:latin typeface="Times New Roman" pitchFamily="18" charset="0"/>
                <a:ea typeface="楷体" panose="02010609060101010101" pitchFamily="49" charset="-122"/>
                <a:cs typeface="Times New Roman" pitchFamily="18" charset="0"/>
              </a:rPr>
              <a:t>用圆规画圆的过程就是一个点动成线的实例</a:t>
            </a:r>
            <a:r>
              <a:rPr lang="en-US" altLang="zh-CN" sz="2400" b="1" dirty="0">
                <a:latin typeface="Times New Roman" pitchFamily="18" charset="0"/>
                <a:ea typeface="楷体" panose="02010609060101010101" pitchFamily="49" charset="-122"/>
                <a:cs typeface="Times New Roman" pitchFamily="18" charset="0"/>
              </a:rPr>
              <a:t>.              (       )</a:t>
            </a:r>
          </a:p>
        </p:txBody>
      </p:sp>
      <p:sp>
        <p:nvSpPr>
          <p:cNvPr id="2" name="文本框 1"/>
          <p:cNvSpPr txBox="1">
            <a:spLocks noChangeArrowheads="1"/>
          </p:cNvSpPr>
          <p:nvPr/>
        </p:nvSpPr>
        <p:spPr bwMode="auto">
          <a:xfrm>
            <a:off x="7596336" y="1746336"/>
            <a:ext cx="974725"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nchor="b"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FF0000"/>
                </a:solidFill>
                <a:latin typeface="Times New Roman" pitchFamily="18" charset="0"/>
                <a:cs typeface="Times New Roman" pitchFamily="18" charset="0"/>
              </a:rPr>
              <a:t>√</a:t>
            </a:r>
          </a:p>
        </p:txBody>
      </p:sp>
      <p:sp>
        <p:nvSpPr>
          <p:cNvPr id="3" name="文本框 2"/>
          <p:cNvSpPr txBox="1">
            <a:spLocks noChangeArrowheads="1"/>
          </p:cNvSpPr>
          <p:nvPr/>
        </p:nvSpPr>
        <p:spPr bwMode="auto">
          <a:xfrm>
            <a:off x="7767440" y="3324383"/>
            <a:ext cx="974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nchor="b"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FF0000"/>
                </a:solidFill>
                <a:latin typeface="Times New Roman" pitchFamily="18" charset="0"/>
                <a:cs typeface="Times New Roman" pitchFamily="18" charset="0"/>
              </a:rPr>
              <a:t>√</a:t>
            </a:r>
          </a:p>
        </p:txBody>
      </p:sp>
      <p:sp>
        <p:nvSpPr>
          <p:cNvPr id="4" name="文本框 3"/>
          <p:cNvSpPr txBox="1">
            <a:spLocks noChangeArrowheads="1"/>
          </p:cNvSpPr>
          <p:nvPr/>
        </p:nvSpPr>
        <p:spPr bwMode="auto">
          <a:xfrm>
            <a:off x="7739939" y="3941841"/>
            <a:ext cx="974725"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nchor="b"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FF0000"/>
                </a:solidFill>
                <a:latin typeface="Times New Roman" pitchFamily="18" charset="0"/>
                <a:cs typeface="Times New Roman" pitchFamily="18" charset="0"/>
              </a:rPr>
              <a:t>√</a:t>
            </a:r>
          </a:p>
        </p:txBody>
      </p:sp>
      <p:sp>
        <p:nvSpPr>
          <p:cNvPr id="5" name="文本框 4"/>
          <p:cNvSpPr txBox="1">
            <a:spLocks noChangeArrowheads="1"/>
          </p:cNvSpPr>
          <p:nvPr/>
        </p:nvSpPr>
        <p:spPr bwMode="auto">
          <a:xfrm>
            <a:off x="7656049" y="2304219"/>
            <a:ext cx="9747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nchor="b"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FF0000"/>
                </a:solidFill>
                <a:latin typeface="Times New Roman" pitchFamily="18" charset="0"/>
                <a:cs typeface="Times New Roman" pitchFamily="18" charset="0"/>
              </a:rPr>
              <a:t>×</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1"/>
          <p:cNvSpPr/>
          <p:nvPr/>
        </p:nvSpPr>
        <p:spPr>
          <a:xfrm>
            <a:off x="929616" y="1275606"/>
            <a:ext cx="7746840" cy="2952328"/>
          </a:xfrm>
          <a:prstGeom prst="rect">
            <a:avLst/>
          </a:prstGeom>
          <a:noFill/>
          <a:ln>
            <a:noFill/>
          </a:ln>
          <a:effectLst>
            <a:outerShdw blurRad="76200" dir="13500000" sy="23000" kx="1200000" algn="br" rotWithShape="0">
              <a:prstClr val="black">
                <a:alpha val="20000"/>
              </a:prstClr>
            </a:outerShdw>
          </a:effectLst>
        </p:spPr>
        <p:txBody>
          <a:bodyPr lIns="91426" tIns="45712" rIns="91426" bIns="45712"/>
          <a:lstStyle/>
          <a:p>
            <a:pPr>
              <a:lnSpc>
                <a:spcPct val="120000"/>
              </a:lnSpc>
              <a:spcBef>
                <a:spcPts val="0"/>
              </a:spcBef>
              <a:defRPr/>
            </a:pPr>
            <a:r>
              <a:rPr lang="en-US" altLang="zh-CN" sz="2800" b="1" dirty="0">
                <a:solidFill>
                  <a:srgbClr val="FF0000"/>
                </a:solidFill>
                <a:latin typeface="Times New Roman" pitchFamily="18" charset="0"/>
                <a:ea typeface="楷体" panose="02010609060101010101" pitchFamily="49" charset="-122"/>
                <a:cs typeface="Times New Roman" pitchFamily="18" charset="0"/>
              </a:rPr>
              <a:t>1.</a:t>
            </a:r>
            <a:r>
              <a:rPr lang="zh-CN" altLang="en-US" sz="2800" b="1" dirty="0">
                <a:latin typeface="Times New Roman" pitchFamily="18" charset="0"/>
                <a:ea typeface="楷体" panose="02010609060101010101" pitchFamily="49" charset="-122"/>
                <a:cs typeface="Times New Roman" pitchFamily="18" charset="0"/>
              </a:rPr>
              <a:t>了解</a:t>
            </a:r>
            <a:r>
              <a:rPr lang="zh-CN" altLang="en-US" sz="2800" b="1" dirty="0">
                <a:solidFill>
                  <a:srgbClr val="FF0000"/>
                </a:solidFill>
                <a:latin typeface="Times New Roman" pitchFamily="18" charset="0"/>
                <a:ea typeface="楷体" panose="02010609060101010101" pitchFamily="49" charset="-122"/>
                <a:cs typeface="Times New Roman" pitchFamily="18" charset="0"/>
              </a:rPr>
              <a:t>几何体</a:t>
            </a:r>
            <a:r>
              <a:rPr lang="zh-CN" altLang="en-US" sz="2800" b="1" dirty="0">
                <a:latin typeface="Times New Roman" pitchFamily="18" charset="0"/>
                <a:ea typeface="楷体" panose="02010609060101010101" pitchFamily="49" charset="-122"/>
                <a:cs typeface="Times New Roman" pitchFamily="18" charset="0"/>
              </a:rPr>
              <a:t>、</a:t>
            </a:r>
            <a:r>
              <a:rPr lang="zh-CN" altLang="en-US" sz="2800" b="1" dirty="0">
                <a:solidFill>
                  <a:srgbClr val="FF0000"/>
                </a:solidFill>
                <a:latin typeface="Times New Roman" pitchFamily="18" charset="0"/>
                <a:ea typeface="楷体" panose="02010609060101010101" pitchFamily="49" charset="-122"/>
                <a:cs typeface="Times New Roman" pitchFamily="18" charset="0"/>
              </a:rPr>
              <a:t>平面</a:t>
            </a:r>
            <a:r>
              <a:rPr lang="zh-CN" altLang="en-US" sz="2800" b="1" dirty="0">
                <a:latin typeface="Times New Roman" pitchFamily="18" charset="0"/>
                <a:ea typeface="楷体" panose="02010609060101010101" pitchFamily="49" charset="-122"/>
                <a:cs typeface="Times New Roman" pitchFamily="18" charset="0"/>
              </a:rPr>
              <a:t>和</a:t>
            </a:r>
            <a:r>
              <a:rPr lang="zh-CN" altLang="en-US" sz="2800" b="1" dirty="0">
                <a:solidFill>
                  <a:srgbClr val="FF0000"/>
                </a:solidFill>
                <a:latin typeface="Times New Roman" pitchFamily="18" charset="0"/>
                <a:ea typeface="楷体" panose="02010609060101010101" pitchFamily="49" charset="-122"/>
                <a:cs typeface="Times New Roman" pitchFamily="18" charset="0"/>
              </a:rPr>
              <a:t>曲面</a:t>
            </a:r>
            <a:r>
              <a:rPr lang="zh-CN" altLang="en-US" sz="2800" b="1" dirty="0">
                <a:latin typeface="Times New Roman" pitchFamily="18" charset="0"/>
                <a:ea typeface="楷体" panose="02010609060101010101" pitchFamily="49" charset="-122"/>
                <a:cs typeface="Times New Roman" pitchFamily="18" charset="0"/>
              </a:rPr>
              <a:t>的意义，能正确判定围成几何体的面是平面还是曲面</a:t>
            </a:r>
            <a:r>
              <a:rPr lang="en-US" altLang="zh-CN" sz="2800" b="1" dirty="0" smtClean="0">
                <a:latin typeface="Times New Roman" pitchFamily="18" charset="0"/>
                <a:ea typeface="楷体" panose="02010609060101010101" pitchFamily="49" charset="-122"/>
                <a:cs typeface="Times New Roman" pitchFamily="18" charset="0"/>
              </a:rPr>
              <a:t>.</a:t>
            </a:r>
          </a:p>
          <a:p>
            <a:pPr>
              <a:lnSpc>
                <a:spcPct val="120000"/>
              </a:lnSpc>
              <a:spcBef>
                <a:spcPts val="0"/>
              </a:spcBef>
              <a:defRPr/>
            </a:pPr>
            <a:r>
              <a:rPr lang="en-US" altLang="zh-CN" sz="2800" b="1" dirty="0">
                <a:solidFill>
                  <a:srgbClr val="FF0000"/>
                </a:solidFill>
                <a:latin typeface="Times New Roman" pitchFamily="18" charset="0"/>
                <a:ea typeface="楷体" panose="02010609060101010101" pitchFamily="49" charset="-122"/>
                <a:cs typeface="Times New Roman" pitchFamily="18" charset="0"/>
              </a:rPr>
              <a:t>2.</a:t>
            </a:r>
            <a:r>
              <a:rPr lang="zh-CN" altLang="en-US" sz="2800" b="1" dirty="0">
                <a:latin typeface="Times New Roman" pitchFamily="18" charset="0"/>
                <a:ea typeface="楷体" panose="02010609060101010101" pitchFamily="49" charset="-122"/>
                <a:cs typeface="Times New Roman" pitchFamily="18" charset="0"/>
                <a:sym typeface="微软雅黑" panose="020B0503020204020204" pitchFamily="34" charset="-122"/>
              </a:rPr>
              <a:t>了解几何图形构成的基本元素是</a:t>
            </a:r>
            <a:r>
              <a:rPr lang="zh-CN" altLang="en-US" sz="2800" b="1" dirty="0">
                <a:solidFill>
                  <a:srgbClr val="FF0000"/>
                </a:solidFill>
                <a:latin typeface="Times New Roman" pitchFamily="18" charset="0"/>
                <a:ea typeface="楷体" panose="02010609060101010101" pitchFamily="49" charset="-122"/>
                <a:cs typeface="Times New Roman" pitchFamily="18" charset="0"/>
                <a:sym typeface="微软雅黑" panose="020B0503020204020204" pitchFamily="34" charset="-122"/>
              </a:rPr>
              <a:t>点</a:t>
            </a:r>
            <a:r>
              <a:rPr lang="zh-CN" altLang="en-US" sz="2800" b="1" dirty="0">
                <a:latin typeface="Times New Roman" pitchFamily="18" charset="0"/>
                <a:ea typeface="楷体" panose="02010609060101010101" pitchFamily="49" charset="-122"/>
                <a:cs typeface="Times New Roman" pitchFamily="18" charset="0"/>
                <a:sym typeface="微软雅黑" panose="020B0503020204020204" pitchFamily="34" charset="-122"/>
              </a:rPr>
              <a:t>、</a:t>
            </a:r>
            <a:r>
              <a:rPr lang="zh-CN" altLang="en-US" sz="2800" b="1" dirty="0">
                <a:solidFill>
                  <a:srgbClr val="FF0000"/>
                </a:solidFill>
                <a:latin typeface="Times New Roman" pitchFamily="18" charset="0"/>
                <a:ea typeface="楷体" panose="02010609060101010101" pitchFamily="49" charset="-122"/>
                <a:cs typeface="Times New Roman" pitchFamily="18" charset="0"/>
                <a:sym typeface="微软雅黑" panose="020B0503020204020204" pitchFamily="34" charset="-122"/>
              </a:rPr>
              <a:t>线</a:t>
            </a:r>
            <a:r>
              <a:rPr lang="zh-CN" altLang="en-US" sz="2800" b="1" dirty="0">
                <a:latin typeface="Times New Roman" pitchFamily="18" charset="0"/>
                <a:ea typeface="楷体" panose="02010609060101010101" pitchFamily="49" charset="-122"/>
                <a:cs typeface="Times New Roman" pitchFamily="18" charset="0"/>
                <a:sym typeface="微软雅黑" panose="020B0503020204020204" pitchFamily="34" charset="-122"/>
              </a:rPr>
              <a:t>、</a:t>
            </a:r>
            <a:r>
              <a:rPr lang="zh-CN" altLang="en-US" sz="2800" b="1" dirty="0">
                <a:solidFill>
                  <a:srgbClr val="FF0000"/>
                </a:solidFill>
                <a:latin typeface="Times New Roman" pitchFamily="18" charset="0"/>
                <a:ea typeface="楷体" panose="02010609060101010101" pitchFamily="49" charset="-122"/>
                <a:cs typeface="Times New Roman" pitchFamily="18" charset="0"/>
                <a:sym typeface="微软雅黑" panose="020B0503020204020204" pitchFamily="34" charset="-122"/>
              </a:rPr>
              <a:t>面</a:t>
            </a:r>
            <a:r>
              <a:rPr lang="zh-CN" altLang="en-US" sz="2800" b="1" dirty="0">
                <a:latin typeface="Times New Roman" pitchFamily="18" charset="0"/>
                <a:ea typeface="楷体" panose="02010609060101010101" pitchFamily="49" charset="-122"/>
                <a:cs typeface="Times New Roman" pitchFamily="18" charset="0"/>
                <a:sym typeface="微软雅黑" panose="020B0503020204020204" pitchFamily="34" charset="-122"/>
              </a:rPr>
              <a:t>、</a:t>
            </a:r>
            <a:r>
              <a:rPr lang="zh-CN" altLang="en-US" sz="2800" b="1" dirty="0">
                <a:solidFill>
                  <a:srgbClr val="FF0000"/>
                </a:solidFill>
                <a:latin typeface="Times New Roman" pitchFamily="18" charset="0"/>
                <a:ea typeface="楷体" panose="02010609060101010101" pitchFamily="49" charset="-122"/>
                <a:cs typeface="Times New Roman" pitchFamily="18" charset="0"/>
                <a:sym typeface="微软雅黑" panose="020B0503020204020204" pitchFamily="34" charset="-122"/>
              </a:rPr>
              <a:t>体</a:t>
            </a:r>
            <a:r>
              <a:rPr lang="zh-CN" altLang="en-US" sz="2800" b="1" dirty="0">
                <a:latin typeface="Times New Roman" pitchFamily="18" charset="0"/>
                <a:ea typeface="楷体" panose="02010609060101010101" pitchFamily="49" charset="-122"/>
                <a:cs typeface="Times New Roman" pitchFamily="18" charset="0"/>
                <a:sym typeface="微软雅黑" panose="020B0503020204020204" pitchFamily="34" charset="-122"/>
              </a:rPr>
              <a:t>及其关系，能正确判定由点、线、面、体经过运动变化形成的简单的</a:t>
            </a:r>
            <a:r>
              <a:rPr lang="zh-CN" altLang="en-US" sz="2800" b="1" dirty="0">
                <a:solidFill>
                  <a:srgbClr val="FF0000"/>
                </a:solidFill>
                <a:latin typeface="Times New Roman" pitchFamily="18" charset="0"/>
                <a:ea typeface="楷体" panose="02010609060101010101" pitchFamily="49" charset="-122"/>
                <a:cs typeface="Times New Roman" pitchFamily="18" charset="0"/>
                <a:sym typeface="微软雅黑" panose="020B0503020204020204" pitchFamily="34" charset="-122"/>
              </a:rPr>
              <a:t>几何图形</a:t>
            </a:r>
            <a:r>
              <a:rPr lang="en-US" altLang="zh-CN" sz="2800" b="1" dirty="0" smtClean="0">
                <a:latin typeface="Times New Roman" pitchFamily="18" charset="0"/>
                <a:ea typeface="楷体" panose="02010609060101010101" pitchFamily="49" charset="-122"/>
                <a:cs typeface="Times New Roman" pitchFamily="18" charset="0"/>
                <a:sym typeface="微软雅黑" panose="020B0503020204020204" pitchFamily="34" charset="-122"/>
              </a:rPr>
              <a:t>.</a:t>
            </a:r>
            <a:endParaRPr lang="en-US" altLang="zh-CN" sz="2800" b="1" dirty="0">
              <a:latin typeface="Times New Roman" pitchFamily="18" charset="0"/>
              <a:ea typeface="楷体" panose="02010609060101010101" pitchFamily="49" charset="-122"/>
              <a:cs typeface="Times New Roman" pitchFamily="18" charset="0"/>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3" name="文本框 485377"/>
          <p:cNvSpPr txBox="1">
            <a:spLocks noChangeArrowheads="1"/>
          </p:cNvSpPr>
          <p:nvPr/>
        </p:nvSpPr>
        <p:spPr bwMode="auto">
          <a:xfrm>
            <a:off x="24628" y="1233218"/>
            <a:ext cx="9034463"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FF0000"/>
                </a:solidFill>
                <a:latin typeface="Times New Roman" pitchFamily="18" charset="0"/>
                <a:ea typeface="楷体" panose="02010609060101010101" pitchFamily="49" charset="-122"/>
                <a:cs typeface="Times New Roman" pitchFamily="18" charset="0"/>
              </a:rPr>
              <a:t>     </a:t>
            </a:r>
            <a:r>
              <a:rPr lang="en-US" altLang="zh-CN" sz="2800" b="1" dirty="0">
                <a:solidFill>
                  <a:srgbClr val="FF0000"/>
                </a:solidFill>
                <a:latin typeface="Times New Roman" pitchFamily="18" charset="0"/>
                <a:ea typeface="楷体" panose="02010609060101010101" pitchFamily="49" charset="-122"/>
                <a:cs typeface="Times New Roman" pitchFamily="18" charset="0"/>
              </a:rPr>
              <a:t>2.</a:t>
            </a:r>
            <a:r>
              <a:rPr lang="zh-CN" altLang="en-US" sz="2800" b="1" dirty="0">
                <a:solidFill>
                  <a:srgbClr val="000000"/>
                </a:solidFill>
                <a:latin typeface="Times New Roman" pitchFamily="18" charset="0"/>
                <a:ea typeface="楷体" panose="02010609060101010101" pitchFamily="49" charset="-122"/>
                <a:cs typeface="Times New Roman" pitchFamily="18" charset="0"/>
              </a:rPr>
              <a:t>下面四个几何体中，含有曲面的几何体个数是 </a:t>
            </a:r>
            <a:r>
              <a:rPr lang="en-US" altLang="zh-CN" sz="2800" b="1" dirty="0">
                <a:solidFill>
                  <a:srgbClr val="000000"/>
                </a:solidFill>
                <a:latin typeface="Times New Roman" pitchFamily="18" charset="0"/>
                <a:ea typeface="楷体" panose="02010609060101010101" pitchFamily="49" charset="-122"/>
                <a:cs typeface="Times New Roman" pitchFamily="18" charset="0"/>
              </a:rPr>
              <a:t>(        )</a:t>
            </a:r>
          </a:p>
          <a:p>
            <a:pPr eaLnBrk="1" hangingPunct="1"/>
            <a:endParaRPr lang="en-US" altLang="zh-CN" sz="2800" b="1" dirty="0">
              <a:solidFill>
                <a:srgbClr val="000000"/>
              </a:solidFill>
              <a:latin typeface="Times New Roman" pitchFamily="18" charset="0"/>
              <a:ea typeface="楷体" panose="02010609060101010101" pitchFamily="49" charset="-122"/>
              <a:cs typeface="Times New Roman" pitchFamily="18" charset="0"/>
            </a:endParaRPr>
          </a:p>
          <a:p>
            <a:pPr eaLnBrk="1" hangingPunct="1"/>
            <a:endParaRPr lang="en-US" altLang="zh-CN" sz="2400" b="1" dirty="0">
              <a:solidFill>
                <a:srgbClr val="000000"/>
              </a:solidFill>
              <a:latin typeface="Times New Roman" pitchFamily="18" charset="0"/>
              <a:ea typeface="楷体" panose="02010609060101010101" pitchFamily="49" charset="-122"/>
              <a:cs typeface="Times New Roman" pitchFamily="18" charset="0"/>
            </a:endParaRPr>
          </a:p>
          <a:p>
            <a:pPr eaLnBrk="1" hangingPunct="1"/>
            <a:endParaRPr lang="en-US" altLang="zh-CN" sz="2400" b="1" dirty="0">
              <a:solidFill>
                <a:srgbClr val="000000"/>
              </a:solidFill>
              <a:latin typeface="Times New Roman" pitchFamily="18" charset="0"/>
              <a:ea typeface="楷体" panose="02010609060101010101" pitchFamily="49" charset="-122"/>
              <a:cs typeface="Times New Roman" pitchFamily="18" charset="0"/>
            </a:endParaRPr>
          </a:p>
          <a:p>
            <a:pPr eaLnBrk="1" hangingPunct="1"/>
            <a:endParaRPr lang="en-US" altLang="zh-CN" sz="2400" b="1" dirty="0">
              <a:solidFill>
                <a:srgbClr val="000000"/>
              </a:solidFill>
              <a:latin typeface="Times New Roman" pitchFamily="18" charset="0"/>
              <a:ea typeface="楷体" panose="02010609060101010101" pitchFamily="49" charset="-122"/>
              <a:cs typeface="Times New Roman" pitchFamily="18" charset="0"/>
            </a:endParaRPr>
          </a:p>
          <a:p>
            <a:pPr eaLnBrk="1" hangingPunct="1"/>
            <a:endParaRPr lang="en-US" altLang="zh-CN" sz="2400" b="1" dirty="0">
              <a:solidFill>
                <a:srgbClr val="000000"/>
              </a:solidFill>
              <a:latin typeface="Times New Roman" pitchFamily="18" charset="0"/>
              <a:ea typeface="楷体" panose="02010609060101010101" pitchFamily="49" charset="-122"/>
              <a:cs typeface="Times New Roman" pitchFamily="18" charset="0"/>
            </a:endParaRPr>
          </a:p>
          <a:p>
            <a:pPr eaLnBrk="1" hangingPunct="1"/>
            <a:r>
              <a:rPr lang="en-US" altLang="zh-CN" sz="2400" b="1" dirty="0">
                <a:solidFill>
                  <a:srgbClr val="000000"/>
                </a:solidFill>
                <a:latin typeface="Times New Roman" pitchFamily="18" charset="0"/>
                <a:ea typeface="楷体" panose="02010609060101010101" pitchFamily="49" charset="-122"/>
                <a:cs typeface="Times New Roman" pitchFamily="18" charset="0"/>
              </a:rPr>
              <a:t>              A.1                      B.2                     C.3                    D.4</a:t>
            </a:r>
            <a:endParaRPr lang="en-US" altLang="zh-CN" sz="2400" b="1" dirty="0">
              <a:solidFill>
                <a:srgbClr val="FF0000"/>
              </a:solidFill>
              <a:latin typeface="Times New Roman" pitchFamily="18" charset="0"/>
              <a:ea typeface="楷体" panose="02010609060101010101" pitchFamily="49" charset="-122"/>
              <a:cs typeface="Times New Roman" pitchFamily="18" charset="0"/>
            </a:endParaRPr>
          </a:p>
        </p:txBody>
      </p:sp>
      <p:sp>
        <p:nvSpPr>
          <p:cNvPr id="2" name="文本框 1"/>
          <p:cNvSpPr txBox="1">
            <a:spLocks noChangeArrowheads="1"/>
          </p:cNvSpPr>
          <p:nvPr/>
        </p:nvSpPr>
        <p:spPr bwMode="auto">
          <a:xfrm>
            <a:off x="8320531" y="1293039"/>
            <a:ext cx="3571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FF0000"/>
                </a:solidFill>
                <a:latin typeface="Times New Roman" pitchFamily="18" charset="0"/>
                <a:cs typeface="Times New Roman" pitchFamily="18" charset="0"/>
              </a:rPr>
              <a:t>B</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0907" y="1949383"/>
            <a:ext cx="6878842" cy="136843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bwMode="auto">
          <a:xfrm>
            <a:off x="1906589" y="3475039"/>
            <a:ext cx="5634037" cy="1404937"/>
            <a:chOff x="1606" y="7277"/>
            <a:chExt cx="11827" cy="2948"/>
          </a:xfrm>
        </p:grpSpPr>
        <p:grpSp>
          <p:nvGrpSpPr>
            <p:cNvPr id="68632" name="组合 92"/>
            <p:cNvGrpSpPr/>
            <p:nvPr/>
          </p:nvGrpSpPr>
          <p:grpSpPr bwMode="auto">
            <a:xfrm>
              <a:off x="1606" y="7626"/>
              <a:ext cx="1580" cy="2246"/>
              <a:chOff x="1362" y="7792"/>
              <a:chExt cx="1241" cy="1762"/>
            </a:xfrm>
          </p:grpSpPr>
          <p:sp>
            <p:nvSpPr>
              <p:cNvPr id="68661" name="圆柱形 13"/>
              <p:cNvSpPr>
                <a:spLocks noChangeArrowheads="1"/>
              </p:cNvSpPr>
              <p:nvPr/>
            </p:nvSpPr>
            <p:spPr bwMode="auto">
              <a:xfrm>
                <a:off x="1362" y="7792"/>
                <a:ext cx="1239" cy="1724"/>
              </a:xfrm>
              <a:prstGeom prst="can">
                <a:avLst>
                  <a:gd name="adj" fmla="val 25001"/>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latin typeface="Times New Roman" pitchFamily="18" charset="0"/>
                  <a:cs typeface="Times New Roman" pitchFamily="18" charset="0"/>
                </a:endParaRPr>
              </a:p>
            </p:txBody>
          </p:sp>
          <p:grpSp>
            <p:nvGrpSpPr>
              <p:cNvPr id="68662" name="组合 14"/>
              <p:cNvGrpSpPr/>
              <p:nvPr/>
            </p:nvGrpSpPr>
            <p:grpSpPr bwMode="auto">
              <a:xfrm>
                <a:off x="1371" y="9166"/>
                <a:ext cx="1232" cy="388"/>
                <a:chOff x="1950" y="5294"/>
                <a:chExt cx="4365" cy="1899"/>
              </a:xfrm>
            </p:grpSpPr>
            <p:sp>
              <p:nvSpPr>
                <p:cNvPr id="68663" name="弧形 15"/>
                <p:cNvSpPr>
                  <a:spLocks noChangeArrowheads="1"/>
                </p:cNvSpPr>
                <p:nvPr/>
              </p:nvSpPr>
              <p:spPr bwMode="auto">
                <a:xfrm rot="-5400000">
                  <a:off x="3172" y="4048"/>
                  <a:ext cx="1898" cy="4363"/>
                </a:xfrm>
                <a:custGeom>
                  <a:avLst/>
                  <a:gdLst>
                    <a:gd name="T0" fmla="*/ 948 w 1898"/>
                    <a:gd name="T1" fmla="*/ 0 h 4363"/>
                    <a:gd name="T2" fmla="*/ 1897 w 1898"/>
                    <a:gd name="T3" fmla="*/ 2181 h 4363"/>
                    <a:gd name="T4" fmla="*/ 949 w 1898"/>
                    <a:gd name="T5" fmla="*/ 2181 h 4363"/>
                    <a:gd name="T6" fmla="*/ 948 w 1898"/>
                    <a:gd name="T7" fmla="*/ 0 h 4363"/>
                    <a:gd name="T8" fmla="*/ 1897 w 1898"/>
                    <a:gd name="T9" fmla="*/ 2181 h 43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8" h="4363" stroke="0">
                      <a:moveTo>
                        <a:pt x="948" y="0"/>
                      </a:moveTo>
                      <a:cubicBezTo>
                        <a:pt x="1472" y="0"/>
                        <a:pt x="1897" y="976"/>
                        <a:pt x="1897" y="2181"/>
                      </a:cubicBezTo>
                      <a:lnTo>
                        <a:pt x="949" y="2181"/>
                      </a:lnTo>
                      <a:lnTo>
                        <a:pt x="948" y="0"/>
                      </a:lnTo>
                      <a:close/>
                    </a:path>
                    <a:path w="1898" h="4363" fill="none">
                      <a:moveTo>
                        <a:pt x="948" y="0"/>
                      </a:moveTo>
                      <a:cubicBezTo>
                        <a:pt x="1472" y="0"/>
                        <a:pt x="1897" y="976"/>
                        <a:pt x="1897" y="2181"/>
                      </a:cubicBezTo>
                    </a:path>
                  </a:pathLst>
                </a:custGeom>
                <a:noFill/>
                <a:ln w="28575">
                  <a:solidFill>
                    <a:schemeClr val="tx1"/>
                  </a:solidFill>
                  <a:prstDash val="sysDash"/>
                  <a:round/>
                </a:ln>
                <a:extLst>
                  <a:ext uri="{909E8E84-426E-40DD-AFC4-6F175D3DCCD1}">
                    <a14:hiddenFill xmlns:a14="http://schemas.microsoft.com/office/drawing/2010/main">
                      <a:solidFill>
                        <a:srgbClr val="FFFFFF"/>
                      </a:solidFill>
                    </a14:hiddenFill>
                  </a:ext>
                </a:extLst>
              </p:spPr>
              <p:txBody>
                <a:bodyPr/>
                <a:lstStyle/>
                <a:p>
                  <a:endParaRPr lang="zh-CN" altLang="en-US">
                    <a:latin typeface="Times New Roman" pitchFamily="18" charset="0"/>
                    <a:cs typeface="Times New Roman" pitchFamily="18" charset="0"/>
                  </a:endParaRPr>
                </a:p>
              </p:txBody>
            </p:sp>
            <p:sp>
              <p:nvSpPr>
                <p:cNvPr id="68664" name="弧形 19"/>
                <p:cNvSpPr>
                  <a:spLocks noChangeArrowheads="1"/>
                </p:cNvSpPr>
                <p:nvPr/>
              </p:nvSpPr>
              <p:spPr bwMode="auto">
                <a:xfrm>
                  <a:off x="1950" y="5295"/>
                  <a:ext cx="4363" cy="1898"/>
                </a:xfrm>
                <a:custGeom>
                  <a:avLst/>
                  <a:gdLst>
                    <a:gd name="T0" fmla="*/ 2181 w 4363"/>
                    <a:gd name="T1" fmla="*/ 0 h 1898"/>
                    <a:gd name="T2" fmla="*/ 4362 w 4363"/>
                    <a:gd name="T3" fmla="*/ 949 h 1898"/>
                    <a:gd name="T4" fmla="*/ 2181 w 4363"/>
                    <a:gd name="T5" fmla="*/ 949 h 1898"/>
                    <a:gd name="T6" fmla="*/ 2181 w 4363"/>
                    <a:gd name="T7" fmla="*/ 0 h 1898"/>
                    <a:gd name="T8" fmla="*/ 4362 w 4363"/>
                    <a:gd name="T9" fmla="*/ 949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63" h="1898" stroke="0">
                      <a:moveTo>
                        <a:pt x="2181" y="0"/>
                      </a:moveTo>
                      <a:cubicBezTo>
                        <a:pt x="3386" y="0"/>
                        <a:pt x="4362" y="425"/>
                        <a:pt x="4362" y="949"/>
                      </a:cubicBezTo>
                      <a:lnTo>
                        <a:pt x="2181" y="949"/>
                      </a:lnTo>
                      <a:lnTo>
                        <a:pt x="2181" y="0"/>
                      </a:lnTo>
                      <a:close/>
                    </a:path>
                    <a:path w="4363" h="1898" fill="none">
                      <a:moveTo>
                        <a:pt x="2181" y="0"/>
                      </a:moveTo>
                      <a:cubicBezTo>
                        <a:pt x="3386" y="0"/>
                        <a:pt x="4362" y="425"/>
                        <a:pt x="4362" y="949"/>
                      </a:cubicBezTo>
                    </a:path>
                  </a:pathLst>
                </a:custGeom>
                <a:noFill/>
                <a:ln w="28575">
                  <a:solidFill>
                    <a:schemeClr val="tx1"/>
                  </a:solidFill>
                  <a:prstDash val="sysDash"/>
                  <a:round/>
                </a:ln>
                <a:extLst>
                  <a:ext uri="{909E8E84-426E-40DD-AFC4-6F175D3DCCD1}">
                    <a14:hiddenFill xmlns:a14="http://schemas.microsoft.com/office/drawing/2010/main">
                      <a:solidFill>
                        <a:srgbClr val="FFFFFF"/>
                      </a:solidFill>
                    </a14:hiddenFill>
                  </a:ext>
                </a:extLst>
              </p:spPr>
              <p:txBody>
                <a:bodyPr/>
                <a:lstStyle/>
                <a:p>
                  <a:endParaRPr lang="zh-CN" altLang="en-US">
                    <a:latin typeface="Times New Roman" pitchFamily="18" charset="0"/>
                    <a:cs typeface="Times New Roman" pitchFamily="18" charset="0"/>
                  </a:endParaRPr>
                </a:p>
              </p:txBody>
            </p:sp>
          </p:grpSp>
        </p:grpSp>
        <p:grpSp>
          <p:nvGrpSpPr>
            <p:cNvPr id="68633" name="组合 93"/>
            <p:cNvGrpSpPr/>
            <p:nvPr/>
          </p:nvGrpSpPr>
          <p:grpSpPr bwMode="auto">
            <a:xfrm>
              <a:off x="4009" y="7688"/>
              <a:ext cx="1535" cy="2523"/>
              <a:chOff x="3340" y="7610"/>
              <a:chExt cx="1254" cy="2059"/>
            </a:xfrm>
          </p:grpSpPr>
          <p:sp>
            <p:nvSpPr>
              <p:cNvPr id="68654" name="等腰三角形 20"/>
              <p:cNvSpPr>
                <a:spLocks noChangeArrowheads="1"/>
              </p:cNvSpPr>
              <p:nvPr/>
            </p:nvSpPr>
            <p:spPr bwMode="auto">
              <a:xfrm>
                <a:off x="3340" y="7610"/>
                <a:ext cx="1255" cy="1583"/>
              </a:xfrm>
              <a:prstGeom prst="triangle">
                <a:avLst>
                  <a:gd name="adj"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latin typeface="Times New Roman" pitchFamily="18" charset="0"/>
                  <a:cs typeface="Times New Roman" pitchFamily="18" charset="0"/>
                </a:endParaRPr>
              </a:p>
            </p:txBody>
          </p:sp>
          <p:grpSp>
            <p:nvGrpSpPr>
              <p:cNvPr id="68655" name="组合 21"/>
              <p:cNvGrpSpPr/>
              <p:nvPr/>
            </p:nvGrpSpPr>
            <p:grpSpPr bwMode="auto">
              <a:xfrm>
                <a:off x="3349" y="8711"/>
                <a:ext cx="1245" cy="958"/>
                <a:chOff x="6191" y="3384"/>
                <a:chExt cx="4362" cy="4362"/>
              </a:xfrm>
            </p:grpSpPr>
            <p:sp>
              <p:nvSpPr>
                <p:cNvPr id="68659" name="弧形 22"/>
                <p:cNvSpPr>
                  <a:spLocks noChangeArrowheads="1"/>
                </p:cNvSpPr>
                <p:nvPr/>
              </p:nvSpPr>
              <p:spPr bwMode="auto">
                <a:xfrm rot="5400000">
                  <a:off x="7393" y="3370"/>
                  <a:ext cx="1898" cy="4363"/>
                </a:xfrm>
                <a:custGeom>
                  <a:avLst/>
                  <a:gdLst>
                    <a:gd name="T0" fmla="*/ 948 w 1898"/>
                    <a:gd name="T1" fmla="*/ 0 h 4363"/>
                    <a:gd name="T2" fmla="*/ 1897 w 1898"/>
                    <a:gd name="T3" fmla="*/ 2181 h 4363"/>
                    <a:gd name="T4" fmla="*/ 949 w 1898"/>
                    <a:gd name="T5" fmla="*/ 2181 h 4363"/>
                    <a:gd name="T6" fmla="*/ 948 w 1898"/>
                    <a:gd name="T7" fmla="*/ 0 h 4363"/>
                    <a:gd name="T8" fmla="*/ 1897 w 1898"/>
                    <a:gd name="T9" fmla="*/ 2181 h 43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8" h="4363" stroke="0">
                      <a:moveTo>
                        <a:pt x="948" y="0"/>
                      </a:moveTo>
                      <a:cubicBezTo>
                        <a:pt x="1472" y="0"/>
                        <a:pt x="1897" y="976"/>
                        <a:pt x="1897" y="2181"/>
                      </a:cubicBezTo>
                      <a:lnTo>
                        <a:pt x="949" y="2181"/>
                      </a:lnTo>
                      <a:lnTo>
                        <a:pt x="948" y="0"/>
                      </a:lnTo>
                      <a:close/>
                    </a:path>
                    <a:path w="1898" h="4363" fill="none">
                      <a:moveTo>
                        <a:pt x="948" y="0"/>
                      </a:moveTo>
                      <a:cubicBezTo>
                        <a:pt x="1472" y="0"/>
                        <a:pt x="1897" y="976"/>
                        <a:pt x="1897" y="2181"/>
                      </a:cubicBezTo>
                    </a:path>
                  </a:pathLst>
                </a:custGeom>
                <a:solidFill>
                  <a:srgbClr val="FFFFFF"/>
                </a:solidFill>
                <a:ln w="28575">
                  <a:solidFill>
                    <a:schemeClr val="tx1"/>
                  </a:solidFill>
                  <a:round/>
                </a:ln>
              </p:spPr>
              <p:txBody>
                <a:bodyPr/>
                <a:lstStyle/>
                <a:p>
                  <a:endParaRPr lang="zh-CN" altLang="en-US">
                    <a:latin typeface="Times New Roman" pitchFamily="18" charset="0"/>
                    <a:cs typeface="Times New Roman" pitchFamily="18" charset="0"/>
                  </a:endParaRPr>
                </a:p>
              </p:txBody>
            </p:sp>
            <p:sp>
              <p:nvSpPr>
                <p:cNvPr id="68660" name="弧形 23"/>
                <p:cNvSpPr>
                  <a:spLocks noChangeArrowheads="1"/>
                </p:cNvSpPr>
                <p:nvPr/>
              </p:nvSpPr>
              <p:spPr bwMode="auto">
                <a:xfrm rot="10800000">
                  <a:off x="6191" y="4617"/>
                  <a:ext cx="4363" cy="1898"/>
                </a:xfrm>
                <a:custGeom>
                  <a:avLst/>
                  <a:gdLst>
                    <a:gd name="T0" fmla="*/ 2181 w 4363"/>
                    <a:gd name="T1" fmla="*/ 0 h 1898"/>
                    <a:gd name="T2" fmla="*/ 4362 w 4363"/>
                    <a:gd name="T3" fmla="*/ 949 h 1898"/>
                    <a:gd name="T4" fmla="*/ 2181 w 4363"/>
                    <a:gd name="T5" fmla="*/ 949 h 1898"/>
                    <a:gd name="T6" fmla="*/ 2181 w 4363"/>
                    <a:gd name="T7" fmla="*/ 0 h 1898"/>
                    <a:gd name="T8" fmla="*/ 4362 w 4363"/>
                    <a:gd name="T9" fmla="*/ 949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63" h="1898" stroke="0">
                      <a:moveTo>
                        <a:pt x="2181" y="0"/>
                      </a:moveTo>
                      <a:cubicBezTo>
                        <a:pt x="3386" y="0"/>
                        <a:pt x="4362" y="425"/>
                        <a:pt x="4362" y="949"/>
                      </a:cubicBezTo>
                      <a:lnTo>
                        <a:pt x="2181" y="949"/>
                      </a:lnTo>
                      <a:lnTo>
                        <a:pt x="2181" y="0"/>
                      </a:lnTo>
                      <a:close/>
                    </a:path>
                    <a:path w="4363" h="1898" fill="none">
                      <a:moveTo>
                        <a:pt x="2181" y="0"/>
                      </a:moveTo>
                      <a:cubicBezTo>
                        <a:pt x="3386" y="0"/>
                        <a:pt x="4362" y="425"/>
                        <a:pt x="4362" y="949"/>
                      </a:cubicBezTo>
                    </a:path>
                  </a:pathLst>
                </a:custGeom>
                <a:solidFill>
                  <a:srgbClr val="FFFFFF"/>
                </a:solidFill>
                <a:ln w="28575">
                  <a:solidFill>
                    <a:schemeClr val="tx1"/>
                  </a:solidFill>
                  <a:round/>
                </a:ln>
              </p:spPr>
              <p:txBody>
                <a:bodyPr/>
                <a:lstStyle/>
                <a:p>
                  <a:endParaRPr lang="zh-CN" altLang="en-US">
                    <a:latin typeface="Times New Roman" pitchFamily="18" charset="0"/>
                    <a:cs typeface="Times New Roman" pitchFamily="18" charset="0"/>
                  </a:endParaRPr>
                </a:p>
              </p:txBody>
            </p:sp>
          </p:grpSp>
          <p:grpSp>
            <p:nvGrpSpPr>
              <p:cNvPr id="68656" name="组合 24"/>
              <p:cNvGrpSpPr/>
              <p:nvPr/>
            </p:nvGrpSpPr>
            <p:grpSpPr bwMode="auto">
              <a:xfrm rot="10800000">
                <a:off x="3352" y="8728"/>
                <a:ext cx="1237" cy="938"/>
                <a:chOff x="6191" y="3384"/>
                <a:chExt cx="4362" cy="4362"/>
              </a:xfrm>
            </p:grpSpPr>
            <p:sp>
              <p:nvSpPr>
                <p:cNvPr id="68657" name="弧形 30"/>
                <p:cNvSpPr>
                  <a:spLocks noChangeArrowheads="1"/>
                </p:cNvSpPr>
                <p:nvPr/>
              </p:nvSpPr>
              <p:spPr bwMode="auto">
                <a:xfrm rot="5400000">
                  <a:off x="7393" y="3370"/>
                  <a:ext cx="1898" cy="4363"/>
                </a:xfrm>
                <a:custGeom>
                  <a:avLst/>
                  <a:gdLst>
                    <a:gd name="T0" fmla="*/ 948 w 1898"/>
                    <a:gd name="T1" fmla="*/ 0 h 4363"/>
                    <a:gd name="T2" fmla="*/ 1897 w 1898"/>
                    <a:gd name="T3" fmla="*/ 2181 h 4363"/>
                    <a:gd name="T4" fmla="*/ 949 w 1898"/>
                    <a:gd name="T5" fmla="*/ 2181 h 4363"/>
                    <a:gd name="T6" fmla="*/ 948 w 1898"/>
                    <a:gd name="T7" fmla="*/ 0 h 4363"/>
                    <a:gd name="T8" fmla="*/ 1897 w 1898"/>
                    <a:gd name="T9" fmla="*/ 2181 h 43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8" h="4363" stroke="0">
                      <a:moveTo>
                        <a:pt x="948" y="0"/>
                      </a:moveTo>
                      <a:cubicBezTo>
                        <a:pt x="1472" y="0"/>
                        <a:pt x="1897" y="976"/>
                        <a:pt x="1897" y="2181"/>
                      </a:cubicBezTo>
                      <a:lnTo>
                        <a:pt x="949" y="2181"/>
                      </a:lnTo>
                      <a:lnTo>
                        <a:pt x="948" y="0"/>
                      </a:lnTo>
                      <a:close/>
                    </a:path>
                    <a:path w="1898" h="4363" fill="none">
                      <a:moveTo>
                        <a:pt x="948" y="0"/>
                      </a:moveTo>
                      <a:cubicBezTo>
                        <a:pt x="1472" y="0"/>
                        <a:pt x="1897" y="976"/>
                        <a:pt x="1897" y="2181"/>
                      </a:cubicBezTo>
                    </a:path>
                  </a:pathLst>
                </a:custGeom>
                <a:solidFill>
                  <a:srgbClr val="FFFFFF"/>
                </a:solidFill>
                <a:ln w="28575">
                  <a:solidFill>
                    <a:schemeClr val="tx1"/>
                  </a:solidFill>
                  <a:prstDash val="sysDash"/>
                  <a:round/>
                </a:ln>
              </p:spPr>
              <p:txBody>
                <a:bodyPr/>
                <a:lstStyle/>
                <a:p>
                  <a:endParaRPr lang="zh-CN" altLang="en-US">
                    <a:latin typeface="Times New Roman" pitchFamily="18" charset="0"/>
                    <a:cs typeface="Times New Roman" pitchFamily="18" charset="0"/>
                  </a:endParaRPr>
                </a:p>
              </p:txBody>
            </p:sp>
            <p:sp>
              <p:nvSpPr>
                <p:cNvPr id="68658" name="弧形 31"/>
                <p:cNvSpPr>
                  <a:spLocks noChangeArrowheads="1"/>
                </p:cNvSpPr>
                <p:nvPr/>
              </p:nvSpPr>
              <p:spPr bwMode="auto">
                <a:xfrm rot="10800000">
                  <a:off x="6191" y="4617"/>
                  <a:ext cx="4363" cy="1898"/>
                </a:xfrm>
                <a:custGeom>
                  <a:avLst/>
                  <a:gdLst>
                    <a:gd name="T0" fmla="*/ 2181 w 4363"/>
                    <a:gd name="T1" fmla="*/ 0 h 1898"/>
                    <a:gd name="T2" fmla="*/ 4362 w 4363"/>
                    <a:gd name="T3" fmla="*/ 949 h 1898"/>
                    <a:gd name="T4" fmla="*/ 2181 w 4363"/>
                    <a:gd name="T5" fmla="*/ 949 h 1898"/>
                    <a:gd name="T6" fmla="*/ 2181 w 4363"/>
                    <a:gd name="T7" fmla="*/ 0 h 1898"/>
                    <a:gd name="T8" fmla="*/ 4362 w 4363"/>
                    <a:gd name="T9" fmla="*/ 949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63" h="1898" stroke="0">
                      <a:moveTo>
                        <a:pt x="2181" y="0"/>
                      </a:moveTo>
                      <a:cubicBezTo>
                        <a:pt x="3386" y="0"/>
                        <a:pt x="4362" y="425"/>
                        <a:pt x="4362" y="949"/>
                      </a:cubicBezTo>
                      <a:lnTo>
                        <a:pt x="2181" y="949"/>
                      </a:lnTo>
                      <a:lnTo>
                        <a:pt x="2181" y="0"/>
                      </a:lnTo>
                      <a:close/>
                    </a:path>
                    <a:path w="4363" h="1898" fill="none">
                      <a:moveTo>
                        <a:pt x="2181" y="0"/>
                      </a:moveTo>
                      <a:cubicBezTo>
                        <a:pt x="3386" y="0"/>
                        <a:pt x="4362" y="425"/>
                        <a:pt x="4362" y="949"/>
                      </a:cubicBezTo>
                    </a:path>
                  </a:pathLst>
                </a:custGeom>
                <a:solidFill>
                  <a:srgbClr val="FFFFFF"/>
                </a:solidFill>
                <a:ln w="28575">
                  <a:solidFill>
                    <a:schemeClr val="tx1"/>
                  </a:solidFill>
                  <a:prstDash val="sysDash"/>
                  <a:round/>
                </a:ln>
              </p:spPr>
              <p:txBody>
                <a:bodyPr/>
                <a:lstStyle/>
                <a:p>
                  <a:endParaRPr lang="zh-CN" altLang="en-US">
                    <a:latin typeface="Times New Roman" pitchFamily="18" charset="0"/>
                    <a:cs typeface="Times New Roman" pitchFamily="18" charset="0"/>
                  </a:endParaRPr>
                </a:p>
              </p:txBody>
            </p:sp>
          </p:grpSp>
        </p:grpSp>
        <p:grpSp>
          <p:nvGrpSpPr>
            <p:cNvPr id="68634" name="组合 110"/>
            <p:cNvGrpSpPr/>
            <p:nvPr/>
          </p:nvGrpSpPr>
          <p:grpSpPr bwMode="auto">
            <a:xfrm>
              <a:off x="6466" y="7277"/>
              <a:ext cx="1641" cy="2949"/>
              <a:chOff x="5271" y="6752"/>
              <a:chExt cx="1838" cy="3303"/>
            </a:xfrm>
          </p:grpSpPr>
          <p:grpSp>
            <p:nvGrpSpPr>
              <p:cNvPr id="95" name="组合 94"/>
              <p:cNvGrpSpPr/>
              <p:nvPr/>
            </p:nvGrpSpPr>
            <p:grpSpPr>
              <a:xfrm rot="10800000">
                <a:off x="5271" y="6752"/>
                <a:ext cx="1835" cy="1831"/>
                <a:chOff x="6534" y="4798"/>
                <a:chExt cx="4818" cy="4807"/>
              </a:xfrm>
              <a:solidFill>
                <a:srgbClr val="FFFFFF"/>
              </a:solidFill>
            </p:grpSpPr>
            <p:grpSp>
              <p:nvGrpSpPr>
                <p:cNvPr id="96" name="组合 95"/>
                <p:cNvGrpSpPr/>
                <p:nvPr/>
              </p:nvGrpSpPr>
              <p:grpSpPr>
                <a:xfrm>
                  <a:off x="6534" y="5207"/>
                  <a:ext cx="4819" cy="4398"/>
                  <a:chOff x="3453" y="5967"/>
                  <a:chExt cx="4537" cy="5137"/>
                </a:xfrm>
                <a:grpFill/>
              </p:grpSpPr>
              <p:grpSp>
                <p:nvGrpSpPr>
                  <p:cNvPr id="97" name="组合 96"/>
                  <p:cNvGrpSpPr/>
                  <p:nvPr/>
                </p:nvGrpSpPr>
                <p:grpSpPr>
                  <a:xfrm>
                    <a:off x="3453" y="5967"/>
                    <a:ext cx="4537" cy="3959"/>
                    <a:chOff x="3453" y="5967"/>
                    <a:chExt cx="4537" cy="3959"/>
                  </a:xfrm>
                  <a:grpFill/>
                </p:grpSpPr>
                <p:sp>
                  <p:nvSpPr>
                    <p:cNvPr id="98" name="梯形 97"/>
                    <p:cNvSpPr/>
                    <p:nvPr/>
                  </p:nvSpPr>
                  <p:spPr>
                    <a:xfrm>
                      <a:off x="3541" y="5967"/>
                      <a:ext cx="4347" cy="3062"/>
                    </a:xfrm>
                    <a:prstGeom prst="trapezoid">
                      <a:avLst>
                        <a:gd name="adj" fmla="val 29033"/>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nvGrpSpPr>
                    <p:cNvPr id="99" name="组合 98"/>
                    <p:cNvGrpSpPr/>
                    <p:nvPr/>
                  </p:nvGrpSpPr>
                  <p:grpSpPr>
                    <a:xfrm>
                      <a:off x="3453" y="8115"/>
                      <a:ext cx="4537" cy="1811"/>
                      <a:chOff x="4721" y="6791"/>
                      <a:chExt cx="4552" cy="1901"/>
                    </a:xfrm>
                    <a:grpFill/>
                  </p:grpSpPr>
                  <p:sp>
                    <p:nvSpPr>
                      <p:cNvPr id="100" name="弧形 99"/>
                      <p:cNvSpPr/>
                      <p:nvPr/>
                    </p:nvSpPr>
                    <p:spPr>
                      <a:xfrm rot="27000000">
                        <a:off x="5996" y="5519"/>
                        <a:ext cx="1898" cy="4448"/>
                      </a:xfrm>
                      <a:prstGeom prst="arc">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sp>
                    <p:nvSpPr>
                      <p:cNvPr id="101" name="弧形 100"/>
                      <p:cNvSpPr/>
                      <p:nvPr/>
                    </p:nvSpPr>
                    <p:spPr>
                      <a:xfrm rot="32400000">
                        <a:off x="4825" y="6791"/>
                        <a:ext cx="4448" cy="1898"/>
                      </a:xfrm>
                      <a:prstGeom prst="arc">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grpSp>
              <p:grpSp>
                <p:nvGrpSpPr>
                  <p:cNvPr id="102" name="组合 101"/>
                  <p:cNvGrpSpPr/>
                  <p:nvPr/>
                </p:nvGrpSpPr>
                <p:grpSpPr>
                  <a:xfrm rot="10800000">
                    <a:off x="3541" y="6949"/>
                    <a:ext cx="4347" cy="4155"/>
                    <a:chOff x="4835" y="5531"/>
                    <a:chExt cx="4362" cy="4362"/>
                  </a:xfrm>
                  <a:grpFill/>
                </p:grpSpPr>
                <p:sp>
                  <p:nvSpPr>
                    <p:cNvPr id="103" name="弧形 102"/>
                    <p:cNvSpPr/>
                    <p:nvPr/>
                  </p:nvSpPr>
                  <p:spPr>
                    <a:xfrm rot="27000000">
                      <a:off x="6050" y="5531"/>
                      <a:ext cx="1898" cy="4363"/>
                    </a:xfrm>
                    <a:prstGeom prst="arc">
                      <a:avLst/>
                    </a:prstGeom>
                    <a:grpFill/>
                    <a:ln w="28575" cap="flat" cmpd="sng" algn="ctr">
                      <a:solidFill>
                        <a:schemeClr val="tx1"/>
                      </a:solidFill>
                      <a:prstDash val="sysDash"/>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sp>
                  <p:nvSpPr>
                    <p:cNvPr id="104" name="弧形 103"/>
                    <p:cNvSpPr/>
                    <p:nvPr/>
                  </p:nvSpPr>
                  <p:spPr>
                    <a:xfrm rot="32400000">
                      <a:off x="4835" y="6764"/>
                      <a:ext cx="4363" cy="1898"/>
                    </a:xfrm>
                    <a:prstGeom prst="arc">
                      <a:avLst/>
                    </a:prstGeom>
                    <a:grpFill/>
                    <a:ln w="28575" cap="flat" cmpd="sng" algn="ctr">
                      <a:solidFill>
                        <a:schemeClr val="tx1"/>
                      </a:solidFill>
                      <a:prstDash val="sysDash"/>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grpSp>
            <p:grpSp>
              <p:nvGrpSpPr>
                <p:cNvPr id="105" name="组合 104"/>
                <p:cNvGrpSpPr/>
                <p:nvPr/>
              </p:nvGrpSpPr>
              <p:grpSpPr>
                <a:xfrm rot="16200000">
                  <a:off x="8572" y="3601"/>
                  <a:ext cx="856" cy="3251"/>
                  <a:chOff x="8293" y="5446"/>
                  <a:chExt cx="1476" cy="1828"/>
                </a:xfrm>
                <a:grpFill/>
              </p:grpSpPr>
              <p:sp>
                <p:nvSpPr>
                  <p:cNvPr id="106" name="弧形 105"/>
                  <p:cNvSpPr/>
                  <p:nvPr/>
                </p:nvSpPr>
                <p:spPr>
                  <a:xfrm rot="10800000">
                    <a:off x="8293" y="5535"/>
                    <a:ext cx="1474" cy="1647"/>
                  </a:xfrm>
                  <a:prstGeom prst="arc">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sp>
                <p:nvSpPr>
                  <p:cNvPr id="107" name="弧形 106"/>
                  <p:cNvSpPr/>
                  <p:nvPr/>
                </p:nvSpPr>
                <p:spPr>
                  <a:xfrm rot="16200000">
                    <a:off x="8118" y="5623"/>
                    <a:ext cx="1828" cy="1474"/>
                  </a:xfrm>
                  <a:prstGeom prst="arc">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grpSp>
              <p:nvGrpSpPr>
                <p:cNvPr id="108" name="组合 107"/>
                <p:cNvGrpSpPr/>
                <p:nvPr/>
              </p:nvGrpSpPr>
              <p:grpSpPr>
                <a:xfrm rot="5400000">
                  <a:off x="8508" y="3689"/>
                  <a:ext cx="821" cy="3086"/>
                  <a:chOff x="8347" y="5621"/>
                  <a:chExt cx="1285" cy="1480"/>
                </a:xfrm>
                <a:grpFill/>
              </p:grpSpPr>
              <p:sp>
                <p:nvSpPr>
                  <p:cNvPr id="109" name="弧形 108"/>
                  <p:cNvSpPr/>
                  <p:nvPr/>
                </p:nvSpPr>
                <p:spPr>
                  <a:xfrm rot="10800000">
                    <a:off x="8347" y="5621"/>
                    <a:ext cx="1284" cy="1474"/>
                  </a:xfrm>
                  <a:prstGeom prst="arc">
                    <a:avLst/>
                  </a:prstGeom>
                  <a:grpFill/>
                  <a:ln w="28575" cap="flat" cmpd="sng" algn="ctr">
                    <a:solidFill>
                      <a:schemeClr val="tx1"/>
                    </a:solidFill>
                    <a:prstDash val="sysDash"/>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sp>
                <p:nvSpPr>
                  <p:cNvPr id="110" name="弧形 109"/>
                  <p:cNvSpPr/>
                  <p:nvPr/>
                </p:nvSpPr>
                <p:spPr>
                  <a:xfrm rot="16200000">
                    <a:off x="8253" y="5722"/>
                    <a:ext cx="1474" cy="1284"/>
                  </a:xfrm>
                  <a:prstGeom prst="arc">
                    <a:avLst/>
                  </a:prstGeom>
                  <a:grpFill/>
                  <a:ln w="28575" cap="flat" cmpd="sng" algn="ctr">
                    <a:solidFill>
                      <a:schemeClr val="tx1"/>
                    </a:solidFill>
                    <a:prstDash val="sysDash"/>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grpSp>
          <p:grpSp>
            <p:nvGrpSpPr>
              <p:cNvPr id="28" name="组合 27"/>
              <p:cNvGrpSpPr/>
              <p:nvPr/>
            </p:nvGrpSpPr>
            <p:grpSpPr>
              <a:xfrm>
                <a:off x="5275" y="8225"/>
                <a:ext cx="1835" cy="1831"/>
                <a:chOff x="6534" y="4798"/>
                <a:chExt cx="4818" cy="4807"/>
              </a:xfrm>
              <a:solidFill>
                <a:srgbClr val="FFFFFF"/>
              </a:solidFill>
            </p:grpSpPr>
            <p:grpSp>
              <p:nvGrpSpPr>
                <p:cNvPr id="2" name="组合 1"/>
                <p:cNvGrpSpPr/>
                <p:nvPr/>
              </p:nvGrpSpPr>
              <p:grpSpPr>
                <a:xfrm>
                  <a:off x="6534" y="5207"/>
                  <a:ext cx="4819" cy="4398"/>
                  <a:chOff x="3453" y="5967"/>
                  <a:chExt cx="4537" cy="5137"/>
                </a:xfrm>
                <a:grpFill/>
              </p:grpSpPr>
              <p:grpSp>
                <p:nvGrpSpPr>
                  <p:cNvPr id="3" name="组合 2"/>
                  <p:cNvGrpSpPr/>
                  <p:nvPr/>
                </p:nvGrpSpPr>
                <p:grpSpPr>
                  <a:xfrm>
                    <a:off x="3453" y="5967"/>
                    <a:ext cx="4537" cy="3959"/>
                    <a:chOff x="3453" y="5967"/>
                    <a:chExt cx="4537" cy="3959"/>
                  </a:xfrm>
                  <a:grpFill/>
                </p:grpSpPr>
                <p:sp>
                  <p:nvSpPr>
                    <p:cNvPr id="5" name="梯形 4"/>
                    <p:cNvSpPr/>
                    <p:nvPr/>
                  </p:nvSpPr>
                  <p:spPr>
                    <a:xfrm>
                      <a:off x="3541" y="5967"/>
                      <a:ext cx="4347" cy="3062"/>
                    </a:xfrm>
                    <a:prstGeom prst="trapezoid">
                      <a:avLst>
                        <a:gd name="adj" fmla="val 29033"/>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nvGrpSpPr>
                    <p:cNvPr id="7" name="组合 6"/>
                    <p:cNvGrpSpPr/>
                    <p:nvPr/>
                  </p:nvGrpSpPr>
                  <p:grpSpPr>
                    <a:xfrm>
                      <a:off x="3453" y="8115"/>
                      <a:ext cx="4537" cy="1811"/>
                      <a:chOff x="4721" y="6791"/>
                      <a:chExt cx="4552" cy="1901"/>
                    </a:xfrm>
                    <a:grpFill/>
                  </p:grpSpPr>
                  <p:sp>
                    <p:nvSpPr>
                      <p:cNvPr id="8" name="弧形 7"/>
                      <p:cNvSpPr/>
                      <p:nvPr/>
                    </p:nvSpPr>
                    <p:spPr>
                      <a:xfrm rot="27000000">
                        <a:off x="5996" y="5519"/>
                        <a:ext cx="1898" cy="4448"/>
                      </a:xfrm>
                      <a:prstGeom prst="arc">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sp>
                    <p:nvSpPr>
                      <p:cNvPr id="9" name="弧形 8"/>
                      <p:cNvSpPr/>
                      <p:nvPr/>
                    </p:nvSpPr>
                    <p:spPr>
                      <a:xfrm rot="32400000">
                        <a:off x="4825" y="6791"/>
                        <a:ext cx="4448" cy="1898"/>
                      </a:xfrm>
                      <a:prstGeom prst="arc">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grpSp>
              <p:grpSp>
                <p:nvGrpSpPr>
                  <p:cNvPr id="10" name="组合 9"/>
                  <p:cNvGrpSpPr/>
                  <p:nvPr/>
                </p:nvGrpSpPr>
                <p:grpSpPr>
                  <a:xfrm rot="10800000">
                    <a:off x="3541" y="6949"/>
                    <a:ext cx="4347" cy="4155"/>
                    <a:chOff x="4835" y="5531"/>
                    <a:chExt cx="4362" cy="4362"/>
                  </a:xfrm>
                  <a:grpFill/>
                </p:grpSpPr>
                <p:sp>
                  <p:nvSpPr>
                    <p:cNvPr id="11" name="弧形 10"/>
                    <p:cNvSpPr/>
                    <p:nvPr/>
                  </p:nvSpPr>
                  <p:spPr>
                    <a:xfrm rot="27000000">
                      <a:off x="6050" y="5531"/>
                      <a:ext cx="1898" cy="4363"/>
                    </a:xfrm>
                    <a:prstGeom prst="arc">
                      <a:avLst/>
                    </a:prstGeom>
                    <a:grpFill/>
                    <a:ln w="28575" cap="flat" cmpd="sng" algn="ctr">
                      <a:solidFill>
                        <a:schemeClr val="tx1"/>
                      </a:solidFill>
                      <a:prstDash val="sysDash"/>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sp>
                  <p:nvSpPr>
                    <p:cNvPr id="12" name="弧形 11"/>
                    <p:cNvSpPr/>
                    <p:nvPr/>
                  </p:nvSpPr>
                  <p:spPr>
                    <a:xfrm rot="32400000">
                      <a:off x="4835" y="6764"/>
                      <a:ext cx="4363" cy="1898"/>
                    </a:xfrm>
                    <a:prstGeom prst="arc">
                      <a:avLst/>
                    </a:prstGeom>
                    <a:grpFill/>
                    <a:ln w="28575" cap="flat" cmpd="sng" algn="ctr">
                      <a:solidFill>
                        <a:schemeClr val="tx1"/>
                      </a:solidFill>
                      <a:prstDash val="sysDash"/>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grpSp>
            <p:grpSp>
              <p:nvGrpSpPr>
                <p:cNvPr id="62" name="组合 61"/>
                <p:cNvGrpSpPr/>
                <p:nvPr/>
              </p:nvGrpSpPr>
              <p:grpSpPr>
                <a:xfrm rot="16200000">
                  <a:off x="8572" y="3601"/>
                  <a:ext cx="856" cy="3251"/>
                  <a:chOff x="8293" y="5446"/>
                  <a:chExt cx="1476" cy="1828"/>
                </a:xfrm>
                <a:grpFill/>
              </p:grpSpPr>
              <p:sp>
                <p:nvSpPr>
                  <p:cNvPr id="63" name="弧形 62"/>
                  <p:cNvSpPr/>
                  <p:nvPr/>
                </p:nvSpPr>
                <p:spPr>
                  <a:xfrm rot="10800000">
                    <a:off x="8293" y="5535"/>
                    <a:ext cx="1474" cy="1647"/>
                  </a:xfrm>
                  <a:prstGeom prst="arc">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sp>
                <p:nvSpPr>
                  <p:cNvPr id="64" name="弧形 63"/>
                  <p:cNvSpPr/>
                  <p:nvPr/>
                </p:nvSpPr>
                <p:spPr>
                  <a:xfrm rot="16200000">
                    <a:off x="8118" y="5623"/>
                    <a:ext cx="1828" cy="1474"/>
                  </a:xfrm>
                  <a:prstGeom prst="arc">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grpSp>
              <p:nvGrpSpPr>
                <p:cNvPr id="13" name="组合 12"/>
                <p:cNvGrpSpPr/>
                <p:nvPr/>
              </p:nvGrpSpPr>
              <p:grpSpPr>
                <a:xfrm rot="5400000">
                  <a:off x="8508" y="3689"/>
                  <a:ext cx="821" cy="3086"/>
                  <a:chOff x="8347" y="5621"/>
                  <a:chExt cx="1285" cy="1480"/>
                </a:xfrm>
                <a:grpFill/>
              </p:grpSpPr>
              <p:sp>
                <p:nvSpPr>
                  <p:cNvPr id="17" name="弧形 16"/>
                  <p:cNvSpPr/>
                  <p:nvPr/>
                </p:nvSpPr>
                <p:spPr>
                  <a:xfrm rot="10800000">
                    <a:off x="8347" y="5621"/>
                    <a:ext cx="1284" cy="1474"/>
                  </a:xfrm>
                  <a:prstGeom prst="arc">
                    <a:avLst/>
                  </a:prstGeom>
                  <a:grpFill/>
                  <a:ln w="28575" cap="flat" cmpd="sng" algn="ctr">
                    <a:solidFill>
                      <a:schemeClr val="tx1"/>
                    </a:solidFill>
                    <a:prstDash val="sysDash"/>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sp>
                <p:nvSpPr>
                  <p:cNvPr id="18" name="弧形 17"/>
                  <p:cNvSpPr/>
                  <p:nvPr/>
                </p:nvSpPr>
                <p:spPr>
                  <a:xfrm rot="16200000">
                    <a:off x="8253" y="5722"/>
                    <a:ext cx="1474" cy="1284"/>
                  </a:xfrm>
                  <a:prstGeom prst="arc">
                    <a:avLst/>
                  </a:prstGeom>
                  <a:grpFill/>
                  <a:ln w="28575" cap="flat" cmpd="sng" algn="ctr">
                    <a:solidFill>
                      <a:schemeClr val="tx1"/>
                    </a:solidFill>
                    <a:prstDash val="sysDash"/>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grpSp>
        </p:grpSp>
        <p:grpSp>
          <p:nvGrpSpPr>
            <p:cNvPr id="68635" name="组合 111"/>
            <p:cNvGrpSpPr/>
            <p:nvPr/>
          </p:nvGrpSpPr>
          <p:grpSpPr bwMode="auto">
            <a:xfrm>
              <a:off x="9187" y="7596"/>
              <a:ext cx="1623" cy="2236"/>
              <a:chOff x="8157" y="7960"/>
              <a:chExt cx="1254" cy="1724"/>
            </a:xfrm>
          </p:grpSpPr>
          <p:sp>
            <p:nvSpPr>
              <p:cNvPr id="68643" name="等腰三角形 69"/>
              <p:cNvSpPr>
                <a:spLocks noChangeArrowheads="1"/>
              </p:cNvSpPr>
              <p:nvPr/>
            </p:nvSpPr>
            <p:spPr bwMode="auto">
              <a:xfrm flipV="1">
                <a:off x="8173" y="9000"/>
                <a:ext cx="1239" cy="685"/>
              </a:xfrm>
              <a:prstGeom prst="triangle">
                <a:avLst>
                  <a:gd name="adj"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latin typeface="Times New Roman" pitchFamily="18" charset="0"/>
                  <a:cs typeface="Times New Roman" pitchFamily="18" charset="0"/>
                </a:endParaRPr>
              </a:p>
            </p:txBody>
          </p:sp>
          <p:grpSp>
            <p:nvGrpSpPr>
              <p:cNvPr id="68644" name="组合 58"/>
              <p:cNvGrpSpPr/>
              <p:nvPr/>
            </p:nvGrpSpPr>
            <p:grpSpPr bwMode="auto">
              <a:xfrm>
                <a:off x="8157" y="7960"/>
                <a:ext cx="1254" cy="1353"/>
                <a:chOff x="11172" y="2451"/>
                <a:chExt cx="2154" cy="4277"/>
              </a:xfrm>
            </p:grpSpPr>
            <p:sp>
              <p:nvSpPr>
                <p:cNvPr id="68645" name="等腰三角形 59"/>
                <p:cNvSpPr>
                  <a:spLocks noChangeArrowheads="1"/>
                </p:cNvSpPr>
                <p:nvPr/>
              </p:nvSpPr>
              <p:spPr bwMode="auto">
                <a:xfrm>
                  <a:off x="11172" y="2451"/>
                  <a:ext cx="2155" cy="3289"/>
                </a:xfrm>
                <a:prstGeom prst="triangle">
                  <a:avLst>
                    <a:gd name="adj"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latin typeface="Times New Roman" pitchFamily="18" charset="0"/>
                    <a:cs typeface="Times New Roman" pitchFamily="18" charset="0"/>
                  </a:endParaRPr>
                </a:p>
              </p:txBody>
            </p:sp>
            <p:grpSp>
              <p:nvGrpSpPr>
                <p:cNvPr id="68646" name="组合 60"/>
                <p:cNvGrpSpPr/>
                <p:nvPr/>
              </p:nvGrpSpPr>
              <p:grpSpPr bwMode="auto">
                <a:xfrm>
                  <a:off x="11188" y="4738"/>
                  <a:ext cx="2138" cy="1991"/>
                  <a:chOff x="6191" y="3384"/>
                  <a:chExt cx="4362" cy="4362"/>
                </a:xfrm>
              </p:grpSpPr>
              <p:sp>
                <p:nvSpPr>
                  <p:cNvPr id="68650" name="弧形 64"/>
                  <p:cNvSpPr>
                    <a:spLocks noChangeArrowheads="1"/>
                  </p:cNvSpPr>
                  <p:nvPr/>
                </p:nvSpPr>
                <p:spPr bwMode="auto">
                  <a:xfrm rot="5400000">
                    <a:off x="7393" y="3370"/>
                    <a:ext cx="1898" cy="4363"/>
                  </a:xfrm>
                  <a:custGeom>
                    <a:avLst/>
                    <a:gdLst>
                      <a:gd name="T0" fmla="*/ 948 w 1898"/>
                      <a:gd name="T1" fmla="*/ 0 h 4363"/>
                      <a:gd name="T2" fmla="*/ 1897 w 1898"/>
                      <a:gd name="T3" fmla="*/ 2181 h 4363"/>
                      <a:gd name="T4" fmla="*/ 949 w 1898"/>
                      <a:gd name="T5" fmla="*/ 2181 h 4363"/>
                      <a:gd name="T6" fmla="*/ 948 w 1898"/>
                      <a:gd name="T7" fmla="*/ 0 h 4363"/>
                      <a:gd name="T8" fmla="*/ 1897 w 1898"/>
                      <a:gd name="T9" fmla="*/ 2181 h 43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8" h="4363" stroke="0">
                        <a:moveTo>
                          <a:pt x="948" y="0"/>
                        </a:moveTo>
                        <a:cubicBezTo>
                          <a:pt x="1472" y="0"/>
                          <a:pt x="1897" y="976"/>
                          <a:pt x="1897" y="2181"/>
                        </a:cubicBezTo>
                        <a:lnTo>
                          <a:pt x="949" y="2181"/>
                        </a:lnTo>
                        <a:lnTo>
                          <a:pt x="948" y="0"/>
                        </a:lnTo>
                        <a:close/>
                      </a:path>
                      <a:path w="1898" h="4363" fill="none">
                        <a:moveTo>
                          <a:pt x="948" y="0"/>
                        </a:moveTo>
                        <a:cubicBezTo>
                          <a:pt x="1472" y="0"/>
                          <a:pt x="1897" y="976"/>
                          <a:pt x="1897" y="2181"/>
                        </a:cubicBezTo>
                      </a:path>
                    </a:pathLst>
                  </a:custGeom>
                  <a:solidFill>
                    <a:srgbClr val="FFFFFF"/>
                  </a:solidFill>
                  <a:ln w="28575">
                    <a:solidFill>
                      <a:schemeClr val="tx1"/>
                    </a:solidFill>
                    <a:round/>
                  </a:ln>
                </p:spPr>
                <p:txBody>
                  <a:bodyPr/>
                  <a:lstStyle/>
                  <a:p>
                    <a:endParaRPr lang="zh-CN" altLang="en-US">
                      <a:latin typeface="Times New Roman" pitchFamily="18" charset="0"/>
                      <a:cs typeface="Times New Roman" pitchFamily="18" charset="0"/>
                    </a:endParaRPr>
                  </a:p>
                </p:txBody>
              </p:sp>
              <p:sp>
                <p:nvSpPr>
                  <p:cNvPr id="68651" name="弧形 65"/>
                  <p:cNvSpPr>
                    <a:spLocks noChangeArrowheads="1"/>
                  </p:cNvSpPr>
                  <p:nvPr/>
                </p:nvSpPr>
                <p:spPr bwMode="auto">
                  <a:xfrm rot="10800000">
                    <a:off x="6191" y="4617"/>
                    <a:ext cx="4363" cy="1898"/>
                  </a:xfrm>
                  <a:custGeom>
                    <a:avLst/>
                    <a:gdLst>
                      <a:gd name="T0" fmla="*/ 2181 w 4363"/>
                      <a:gd name="T1" fmla="*/ 0 h 1898"/>
                      <a:gd name="T2" fmla="*/ 4362 w 4363"/>
                      <a:gd name="T3" fmla="*/ 949 h 1898"/>
                      <a:gd name="T4" fmla="*/ 2181 w 4363"/>
                      <a:gd name="T5" fmla="*/ 949 h 1898"/>
                      <a:gd name="T6" fmla="*/ 2181 w 4363"/>
                      <a:gd name="T7" fmla="*/ 0 h 1898"/>
                      <a:gd name="T8" fmla="*/ 4362 w 4363"/>
                      <a:gd name="T9" fmla="*/ 949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63" h="1898" stroke="0">
                        <a:moveTo>
                          <a:pt x="2181" y="0"/>
                        </a:moveTo>
                        <a:cubicBezTo>
                          <a:pt x="3386" y="0"/>
                          <a:pt x="4362" y="425"/>
                          <a:pt x="4362" y="949"/>
                        </a:cubicBezTo>
                        <a:lnTo>
                          <a:pt x="2181" y="949"/>
                        </a:lnTo>
                        <a:lnTo>
                          <a:pt x="2181" y="0"/>
                        </a:lnTo>
                        <a:close/>
                      </a:path>
                      <a:path w="4363" h="1898" fill="none">
                        <a:moveTo>
                          <a:pt x="2181" y="0"/>
                        </a:moveTo>
                        <a:cubicBezTo>
                          <a:pt x="3386" y="0"/>
                          <a:pt x="4362" y="425"/>
                          <a:pt x="4362" y="949"/>
                        </a:cubicBezTo>
                      </a:path>
                    </a:pathLst>
                  </a:custGeom>
                  <a:solidFill>
                    <a:srgbClr val="FFFFFF"/>
                  </a:solidFill>
                  <a:ln w="28575">
                    <a:solidFill>
                      <a:schemeClr val="tx1"/>
                    </a:solidFill>
                    <a:round/>
                  </a:ln>
                </p:spPr>
                <p:txBody>
                  <a:bodyPr/>
                  <a:lstStyle/>
                  <a:p>
                    <a:endParaRPr lang="zh-CN" altLang="en-US">
                      <a:latin typeface="Times New Roman" pitchFamily="18" charset="0"/>
                      <a:cs typeface="Times New Roman" pitchFamily="18" charset="0"/>
                    </a:endParaRPr>
                  </a:p>
                </p:txBody>
              </p:sp>
            </p:grpSp>
            <p:grpSp>
              <p:nvGrpSpPr>
                <p:cNvPr id="68647" name="组合 66"/>
                <p:cNvGrpSpPr/>
                <p:nvPr/>
              </p:nvGrpSpPr>
              <p:grpSpPr bwMode="auto">
                <a:xfrm rot="10800000">
                  <a:off x="11192" y="4774"/>
                  <a:ext cx="2125" cy="1949"/>
                  <a:chOff x="6191" y="3384"/>
                  <a:chExt cx="4362" cy="4362"/>
                </a:xfrm>
              </p:grpSpPr>
              <p:sp>
                <p:nvSpPr>
                  <p:cNvPr id="68648" name="弧形 67"/>
                  <p:cNvSpPr>
                    <a:spLocks noChangeArrowheads="1"/>
                  </p:cNvSpPr>
                  <p:nvPr/>
                </p:nvSpPr>
                <p:spPr bwMode="auto">
                  <a:xfrm rot="5400000">
                    <a:off x="7393" y="3370"/>
                    <a:ext cx="1898" cy="4363"/>
                  </a:xfrm>
                  <a:custGeom>
                    <a:avLst/>
                    <a:gdLst>
                      <a:gd name="T0" fmla="*/ 948 w 1898"/>
                      <a:gd name="T1" fmla="*/ 0 h 4363"/>
                      <a:gd name="T2" fmla="*/ 1897 w 1898"/>
                      <a:gd name="T3" fmla="*/ 2181 h 4363"/>
                      <a:gd name="T4" fmla="*/ 949 w 1898"/>
                      <a:gd name="T5" fmla="*/ 2181 h 4363"/>
                      <a:gd name="T6" fmla="*/ 948 w 1898"/>
                      <a:gd name="T7" fmla="*/ 0 h 4363"/>
                      <a:gd name="T8" fmla="*/ 1897 w 1898"/>
                      <a:gd name="T9" fmla="*/ 2181 h 43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8" h="4363" stroke="0">
                        <a:moveTo>
                          <a:pt x="948" y="0"/>
                        </a:moveTo>
                        <a:cubicBezTo>
                          <a:pt x="1472" y="0"/>
                          <a:pt x="1897" y="976"/>
                          <a:pt x="1897" y="2181"/>
                        </a:cubicBezTo>
                        <a:lnTo>
                          <a:pt x="949" y="2181"/>
                        </a:lnTo>
                        <a:lnTo>
                          <a:pt x="948" y="0"/>
                        </a:lnTo>
                        <a:close/>
                      </a:path>
                      <a:path w="1898" h="4363" fill="none">
                        <a:moveTo>
                          <a:pt x="948" y="0"/>
                        </a:moveTo>
                        <a:cubicBezTo>
                          <a:pt x="1472" y="0"/>
                          <a:pt x="1897" y="976"/>
                          <a:pt x="1897" y="2181"/>
                        </a:cubicBezTo>
                      </a:path>
                    </a:pathLst>
                  </a:custGeom>
                  <a:solidFill>
                    <a:srgbClr val="FFFFFF"/>
                  </a:solidFill>
                  <a:ln w="28575">
                    <a:solidFill>
                      <a:schemeClr val="tx1"/>
                    </a:solidFill>
                    <a:prstDash val="sysDash"/>
                    <a:round/>
                  </a:ln>
                </p:spPr>
                <p:txBody>
                  <a:bodyPr/>
                  <a:lstStyle/>
                  <a:p>
                    <a:endParaRPr lang="zh-CN" altLang="en-US">
                      <a:latin typeface="Times New Roman" pitchFamily="18" charset="0"/>
                      <a:cs typeface="Times New Roman" pitchFamily="18" charset="0"/>
                    </a:endParaRPr>
                  </a:p>
                </p:txBody>
              </p:sp>
              <p:sp>
                <p:nvSpPr>
                  <p:cNvPr id="68649" name="弧形 68"/>
                  <p:cNvSpPr>
                    <a:spLocks noChangeArrowheads="1"/>
                  </p:cNvSpPr>
                  <p:nvPr/>
                </p:nvSpPr>
                <p:spPr bwMode="auto">
                  <a:xfrm rot="10800000">
                    <a:off x="6191" y="4617"/>
                    <a:ext cx="4363" cy="1898"/>
                  </a:xfrm>
                  <a:custGeom>
                    <a:avLst/>
                    <a:gdLst>
                      <a:gd name="T0" fmla="*/ 2181 w 4363"/>
                      <a:gd name="T1" fmla="*/ 0 h 1898"/>
                      <a:gd name="T2" fmla="*/ 4362 w 4363"/>
                      <a:gd name="T3" fmla="*/ 949 h 1898"/>
                      <a:gd name="T4" fmla="*/ 2181 w 4363"/>
                      <a:gd name="T5" fmla="*/ 949 h 1898"/>
                      <a:gd name="T6" fmla="*/ 2181 w 4363"/>
                      <a:gd name="T7" fmla="*/ 0 h 1898"/>
                      <a:gd name="T8" fmla="*/ 4362 w 4363"/>
                      <a:gd name="T9" fmla="*/ 949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63" h="1898" stroke="0">
                        <a:moveTo>
                          <a:pt x="2181" y="0"/>
                        </a:moveTo>
                        <a:cubicBezTo>
                          <a:pt x="3386" y="0"/>
                          <a:pt x="4362" y="425"/>
                          <a:pt x="4362" y="949"/>
                        </a:cubicBezTo>
                        <a:lnTo>
                          <a:pt x="2181" y="949"/>
                        </a:lnTo>
                        <a:lnTo>
                          <a:pt x="2181" y="0"/>
                        </a:lnTo>
                        <a:close/>
                      </a:path>
                      <a:path w="4363" h="1898" fill="none">
                        <a:moveTo>
                          <a:pt x="2181" y="0"/>
                        </a:moveTo>
                        <a:cubicBezTo>
                          <a:pt x="3386" y="0"/>
                          <a:pt x="4362" y="425"/>
                          <a:pt x="4362" y="949"/>
                        </a:cubicBezTo>
                      </a:path>
                    </a:pathLst>
                  </a:custGeom>
                  <a:solidFill>
                    <a:srgbClr val="FFFFFF"/>
                  </a:solidFill>
                  <a:ln w="28575">
                    <a:solidFill>
                      <a:schemeClr val="tx1"/>
                    </a:solidFill>
                    <a:prstDash val="sysDash"/>
                    <a:round/>
                  </a:ln>
                </p:spPr>
                <p:txBody>
                  <a:bodyPr/>
                  <a:lstStyle/>
                  <a:p>
                    <a:endParaRPr lang="zh-CN" altLang="en-US">
                      <a:latin typeface="Times New Roman" pitchFamily="18" charset="0"/>
                      <a:cs typeface="Times New Roman" pitchFamily="18" charset="0"/>
                    </a:endParaRPr>
                  </a:p>
                </p:txBody>
              </p:sp>
            </p:grpSp>
          </p:grpSp>
        </p:grpSp>
        <p:grpSp>
          <p:nvGrpSpPr>
            <p:cNvPr id="68636" name="组合 112"/>
            <p:cNvGrpSpPr/>
            <p:nvPr/>
          </p:nvGrpSpPr>
          <p:grpSpPr bwMode="auto">
            <a:xfrm>
              <a:off x="11771" y="7665"/>
              <a:ext cx="1662" cy="2201"/>
              <a:chOff x="10048" y="3835"/>
              <a:chExt cx="3114" cy="5356"/>
            </a:xfrm>
          </p:grpSpPr>
          <p:sp>
            <p:nvSpPr>
              <p:cNvPr id="68637" name="等腰三角形 91"/>
              <p:cNvSpPr>
                <a:spLocks noChangeArrowheads="1"/>
              </p:cNvSpPr>
              <p:nvPr/>
            </p:nvSpPr>
            <p:spPr bwMode="auto">
              <a:xfrm rot="10800000">
                <a:off x="10080" y="7265"/>
                <a:ext cx="3079" cy="1927"/>
              </a:xfrm>
              <a:prstGeom prst="triangle">
                <a:avLst>
                  <a:gd name="adj"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latin typeface="Times New Roman" pitchFamily="18" charset="0"/>
                  <a:cs typeface="Times New Roman" pitchFamily="18" charset="0"/>
                </a:endParaRPr>
              </a:p>
            </p:txBody>
          </p:sp>
          <p:sp>
            <p:nvSpPr>
              <p:cNvPr id="68638" name="等腰三角形 90"/>
              <p:cNvSpPr>
                <a:spLocks noChangeArrowheads="1"/>
              </p:cNvSpPr>
              <p:nvPr/>
            </p:nvSpPr>
            <p:spPr bwMode="auto">
              <a:xfrm>
                <a:off x="10084" y="3835"/>
                <a:ext cx="3079" cy="1927"/>
              </a:xfrm>
              <a:prstGeom prst="triangle">
                <a:avLst>
                  <a:gd name="adj"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latin typeface="Times New Roman" pitchFamily="18" charset="0"/>
                  <a:cs typeface="Times New Roman" pitchFamily="18" charset="0"/>
                </a:endParaRPr>
              </a:p>
            </p:txBody>
          </p:sp>
          <p:grpSp>
            <p:nvGrpSpPr>
              <p:cNvPr id="78" name="组合 77"/>
              <p:cNvGrpSpPr/>
              <p:nvPr/>
            </p:nvGrpSpPr>
            <p:grpSpPr>
              <a:xfrm>
                <a:off x="10077" y="4604"/>
                <a:ext cx="3085" cy="2366"/>
                <a:chOff x="3549" y="8911"/>
                <a:chExt cx="1244" cy="958"/>
              </a:xfrm>
              <a:solidFill>
                <a:srgbClr val="FFFFFF"/>
              </a:solidFill>
            </p:grpSpPr>
            <p:grpSp>
              <p:nvGrpSpPr>
                <p:cNvPr id="72" name="组合 71"/>
                <p:cNvGrpSpPr/>
                <p:nvPr/>
              </p:nvGrpSpPr>
              <p:grpSpPr>
                <a:xfrm>
                  <a:off x="3549" y="8911"/>
                  <a:ext cx="1245" cy="958"/>
                  <a:chOff x="6191" y="3384"/>
                  <a:chExt cx="4362" cy="4362"/>
                </a:xfrm>
                <a:grpFill/>
              </p:grpSpPr>
              <p:sp>
                <p:nvSpPr>
                  <p:cNvPr id="73" name="弧形 72"/>
                  <p:cNvSpPr/>
                  <p:nvPr/>
                </p:nvSpPr>
                <p:spPr>
                  <a:xfrm rot="27000000">
                    <a:off x="7406" y="3384"/>
                    <a:ext cx="1898" cy="4363"/>
                  </a:xfrm>
                  <a:prstGeom prst="arc">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sp>
                <p:nvSpPr>
                  <p:cNvPr id="74" name="弧形 73"/>
                  <p:cNvSpPr/>
                  <p:nvPr/>
                </p:nvSpPr>
                <p:spPr>
                  <a:xfrm rot="32400000">
                    <a:off x="6191" y="4617"/>
                    <a:ext cx="4363" cy="1898"/>
                  </a:xfrm>
                  <a:prstGeom prst="arc">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grpSp>
              <p:nvGrpSpPr>
                <p:cNvPr id="75" name="组合 74"/>
                <p:cNvGrpSpPr/>
                <p:nvPr/>
              </p:nvGrpSpPr>
              <p:grpSpPr>
                <a:xfrm rot="10800000">
                  <a:off x="3552" y="8928"/>
                  <a:ext cx="1237" cy="938"/>
                  <a:chOff x="6191" y="3384"/>
                  <a:chExt cx="4362" cy="4362"/>
                </a:xfrm>
                <a:grpFill/>
              </p:grpSpPr>
              <p:sp>
                <p:nvSpPr>
                  <p:cNvPr id="76" name="弧形 75"/>
                  <p:cNvSpPr/>
                  <p:nvPr/>
                </p:nvSpPr>
                <p:spPr>
                  <a:xfrm rot="27000000">
                    <a:off x="7406" y="3384"/>
                    <a:ext cx="1898" cy="4363"/>
                  </a:xfrm>
                  <a:prstGeom prst="arc">
                    <a:avLst/>
                  </a:prstGeom>
                  <a:grpFill/>
                  <a:ln w="28575" cap="flat" cmpd="sng" algn="ctr">
                    <a:solidFill>
                      <a:schemeClr val="tx1"/>
                    </a:solidFill>
                    <a:prstDash val="sysDash"/>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sp>
                <p:nvSpPr>
                  <p:cNvPr id="77" name="弧形 76"/>
                  <p:cNvSpPr/>
                  <p:nvPr/>
                </p:nvSpPr>
                <p:spPr>
                  <a:xfrm rot="32400000">
                    <a:off x="6191" y="4617"/>
                    <a:ext cx="4363" cy="1898"/>
                  </a:xfrm>
                  <a:prstGeom prst="arc">
                    <a:avLst/>
                  </a:prstGeom>
                  <a:grpFill/>
                  <a:ln w="28575" cap="flat" cmpd="sng" algn="ctr">
                    <a:solidFill>
                      <a:schemeClr val="tx1"/>
                    </a:solidFill>
                    <a:prstDash val="sysDash"/>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grpSp>
          <p:grpSp>
            <p:nvGrpSpPr>
              <p:cNvPr id="80" name="组合 79"/>
              <p:cNvGrpSpPr/>
              <p:nvPr/>
            </p:nvGrpSpPr>
            <p:grpSpPr>
              <a:xfrm>
                <a:off x="10073" y="6047"/>
                <a:ext cx="3085" cy="2366"/>
                <a:chOff x="3549" y="8911"/>
                <a:chExt cx="1244" cy="958"/>
              </a:xfrm>
              <a:solidFill>
                <a:srgbClr val="FFFFFF"/>
              </a:solidFill>
            </p:grpSpPr>
            <p:grpSp>
              <p:nvGrpSpPr>
                <p:cNvPr id="81" name="组合 80"/>
                <p:cNvGrpSpPr/>
                <p:nvPr/>
              </p:nvGrpSpPr>
              <p:grpSpPr>
                <a:xfrm>
                  <a:off x="3549" y="8911"/>
                  <a:ext cx="1245" cy="958"/>
                  <a:chOff x="6191" y="3384"/>
                  <a:chExt cx="4362" cy="4362"/>
                </a:xfrm>
                <a:grpFill/>
              </p:grpSpPr>
              <p:sp>
                <p:nvSpPr>
                  <p:cNvPr id="82" name="弧形 81"/>
                  <p:cNvSpPr/>
                  <p:nvPr/>
                </p:nvSpPr>
                <p:spPr>
                  <a:xfrm rot="27000000">
                    <a:off x="7406" y="3384"/>
                    <a:ext cx="1898" cy="4363"/>
                  </a:xfrm>
                  <a:prstGeom prst="arc">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sp>
                <p:nvSpPr>
                  <p:cNvPr id="83" name="弧形 82"/>
                  <p:cNvSpPr/>
                  <p:nvPr/>
                </p:nvSpPr>
                <p:spPr>
                  <a:xfrm rot="32400000">
                    <a:off x="6191" y="4617"/>
                    <a:ext cx="4363" cy="1898"/>
                  </a:xfrm>
                  <a:prstGeom prst="arc">
                    <a:avLst/>
                  </a:prstGeom>
                  <a:grpFill/>
                  <a:ln w="28575" cap="flat" cmpd="sng" algn="ctr">
                    <a:solidFill>
                      <a:schemeClr val="tx1"/>
                    </a:solidFill>
                    <a:prstDash val="solid"/>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grpSp>
              <p:nvGrpSpPr>
                <p:cNvPr id="84" name="组合 83"/>
                <p:cNvGrpSpPr/>
                <p:nvPr/>
              </p:nvGrpSpPr>
              <p:grpSpPr>
                <a:xfrm rot="10800000">
                  <a:off x="3552" y="8928"/>
                  <a:ext cx="1237" cy="938"/>
                  <a:chOff x="6191" y="3384"/>
                  <a:chExt cx="4362" cy="4362"/>
                </a:xfrm>
                <a:grpFill/>
              </p:grpSpPr>
              <p:sp>
                <p:nvSpPr>
                  <p:cNvPr id="85" name="弧形 84"/>
                  <p:cNvSpPr/>
                  <p:nvPr/>
                </p:nvSpPr>
                <p:spPr>
                  <a:xfrm rot="27000000">
                    <a:off x="7406" y="3384"/>
                    <a:ext cx="1898" cy="4363"/>
                  </a:xfrm>
                  <a:prstGeom prst="arc">
                    <a:avLst/>
                  </a:prstGeom>
                  <a:grpFill/>
                  <a:ln w="28575" cap="flat" cmpd="sng" algn="ctr">
                    <a:solidFill>
                      <a:schemeClr val="tx1"/>
                    </a:solidFill>
                    <a:prstDash val="sysDash"/>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sp>
                <p:nvSpPr>
                  <p:cNvPr id="86" name="弧形 85"/>
                  <p:cNvSpPr/>
                  <p:nvPr/>
                </p:nvSpPr>
                <p:spPr>
                  <a:xfrm rot="32400000">
                    <a:off x="6191" y="4617"/>
                    <a:ext cx="4363" cy="1898"/>
                  </a:xfrm>
                  <a:prstGeom prst="arc">
                    <a:avLst/>
                  </a:prstGeom>
                  <a:grpFill/>
                  <a:ln w="28575" cap="flat" cmpd="sng" algn="ctr">
                    <a:solidFill>
                      <a:schemeClr val="tx1"/>
                    </a:solidFill>
                    <a:prstDash val="sysDash"/>
                    <a:round/>
                    <a:headEnd type="none" w="med" len="med"/>
                    <a:tailEnd type="none" w="med" len="med"/>
                  </a:ln>
                </p:spPr>
                <p:txBody>
                  <a:bodyPr lIns="68580" tIns="34290" rIns="68580" bIns="34290"/>
                  <a:lstStyle/>
                  <a:p>
                    <a:pPr>
                      <a:defRPr/>
                    </a:pPr>
                    <a:endParaRPr lang="zh-CN" altLang="en-US" noProof="1">
                      <a:latin typeface="Times New Roman" pitchFamily="18" charset="0"/>
                      <a:cs typeface="Times New Roman" pitchFamily="18" charset="0"/>
                    </a:endParaRPr>
                  </a:p>
                </p:txBody>
              </p:sp>
            </p:grpSp>
          </p:grpSp>
          <p:cxnSp>
            <p:nvCxnSpPr>
              <p:cNvPr id="68641" name="直接连接符 86"/>
              <p:cNvCxnSpPr>
                <a:cxnSpLocks noChangeShapeType="1"/>
              </p:cNvCxnSpPr>
              <p:nvPr/>
            </p:nvCxnSpPr>
            <p:spPr bwMode="auto">
              <a:xfrm flipH="1">
                <a:off x="10048" y="5804"/>
                <a:ext cx="4" cy="1443"/>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68642" name="直接连接符 87"/>
              <p:cNvCxnSpPr>
                <a:cxnSpLocks noChangeShapeType="1"/>
              </p:cNvCxnSpPr>
              <p:nvPr/>
            </p:nvCxnSpPr>
            <p:spPr bwMode="auto">
              <a:xfrm flipH="1">
                <a:off x="13142" y="5825"/>
                <a:ext cx="4" cy="1443"/>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grpSp>
      <p:sp>
        <p:nvSpPr>
          <p:cNvPr id="68611" name="文本框 3"/>
          <p:cNvSpPr txBox="1">
            <a:spLocks noChangeArrowheads="1"/>
          </p:cNvSpPr>
          <p:nvPr/>
        </p:nvSpPr>
        <p:spPr bwMode="auto">
          <a:xfrm>
            <a:off x="711589" y="764393"/>
            <a:ext cx="8264130" cy="968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en-US" altLang="zh-CN" sz="2400" b="1" dirty="0">
                <a:solidFill>
                  <a:srgbClr val="FF0000"/>
                </a:solidFill>
                <a:latin typeface="Times New Roman" pitchFamily="18" charset="0"/>
                <a:ea typeface="楷体" panose="02010609060101010101" pitchFamily="49" charset="-122"/>
                <a:cs typeface="Times New Roman" pitchFamily="18" charset="0"/>
              </a:rPr>
              <a:t>3. </a:t>
            </a:r>
            <a:r>
              <a:rPr lang="zh-CN" altLang="en-US" sz="2400" b="1" dirty="0">
                <a:latin typeface="Times New Roman" pitchFamily="18" charset="0"/>
                <a:ea typeface="楷体" panose="02010609060101010101" pitchFamily="49" charset="-122"/>
                <a:cs typeface="Times New Roman" pitchFamily="18" charset="0"/>
              </a:rPr>
              <a:t>请把下图中的平面图形与其绕轴旋转一周后得到的立体图形连接起来</a:t>
            </a:r>
            <a:r>
              <a:rPr lang="en-US" altLang="zh-CN" sz="2400" b="1" dirty="0">
                <a:latin typeface="Times New Roman" pitchFamily="18" charset="0"/>
                <a:ea typeface="楷体" panose="02010609060101010101" pitchFamily="49" charset="-122"/>
                <a:cs typeface="Times New Roman" pitchFamily="18" charset="0"/>
              </a:rPr>
              <a:t>.</a:t>
            </a:r>
          </a:p>
        </p:txBody>
      </p:sp>
      <p:grpSp>
        <p:nvGrpSpPr>
          <p:cNvPr id="21" name="组合 20"/>
          <p:cNvGrpSpPr/>
          <p:nvPr/>
        </p:nvGrpSpPr>
        <p:grpSpPr bwMode="auto">
          <a:xfrm>
            <a:off x="1911351" y="1498601"/>
            <a:ext cx="5254625" cy="1509713"/>
            <a:chOff x="1599" y="3257"/>
            <a:chExt cx="11033" cy="3170"/>
          </a:xfrm>
        </p:grpSpPr>
        <p:sp>
          <p:nvSpPr>
            <p:cNvPr id="68622" name="梯形 113"/>
            <p:cNvSpPr>
              <a:spLocks noChangeArrowheads="1"/>
            </p:cNvSpPr>
            <p:nvPr/>
          </p:nvSpPr>
          <p:spPr bwMode="auto">
            <a:xfrm rot="-5400000">
              <a:off x="901" y="4350"/>
              <a:ext cx="2216" cy="820"/>
            </a:xfrm>
            <a:custGeom>
              <a:avLst/>
              <a:gdLst>
                <a:gd name="T0" fmla="*/ 0 w 1515110"/>
                <a:gd name="T1" fmla="*/ 1 h 560705"/>
                <a:gd name="T2" fmla="*/ 1 w 1515110"/>
                <a:gd name="T3" fmla="*/ 0 h 560705"/>
                <a:gd name="T4" fmla="*/ 2 w 1515110"/>
                <a:gd name="T5" fmla="*/ 0 h 560705"/>
                <a:gd name="T6" fmla="*/ 3 w 1515110"/>
                <a:gd name="T7" fmla="*/ 1 h 5607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15110" h="560705">
                  <a:moveTo>
                    <a:pt x="0" y="560705"/>
                  </a:moveTo>
                  <a:lnTo>
                    <a:pt x="520382" y="0"/>
                  </a:lnTo>
                  <a:lnTo>
                    <a:pt x="994727" y="0"/>
                  </a:lnTo>
                  <a:lnTo>
                    <a:pt x="1515110" y="560705"/>
                  </a:lnTo>
                  <a:lnTo>
                    <a:pt x="0" y="560705"/>
                  </a:lnTo>
                  <a:close/>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latin typeface="Times New Roman" pitchFamily="18" charset="0"/>
                <a:cs typeface="Times New Roman" pitchFamily="18" charset="0"/>
              </a:endParaRPr>
            </a:p>
          </p:txBody>
        </p:sp>
        <p:sp>
          <p:nvSpPr>
            <p:cNvPr id="68623" name="任意多边形 116"/>
            <p:cNvSpPr>
              <a:spLocks noChangeArrowheads="1"/>
            </p:cNvSpPr>
            <p:nvPr/>
          </p:nvSpPr>
          <p:spPr bwMode="auto">
            <a:xfrm>
              <a:off x="4034" y="3881"/>
              <a:ext cx="745" cy="1747"/>
            </a:xfrm>
            <a:custGeom>
              <a:avLst/>
              <a:gdLst>
                <a:gd name="T0" fmla="*/ 1 w 375285"/>
                <a:gd name="T1" fmla="*/ 0 h 606425"/>
                <a:gd name="T2" fmla="*/ 1 w 375285"/>
                <a:gd name="T3" fmla="*/ 0 h 606425"/>
                <a:gd name="T4" fmla="*/ 1 w 375285"/>
                <a:gd name="T5" fmla="*/ 0 h 606425"/>
                <a:gd name="T6" fmla="*/ 1 w 375285"/>
                <a:gd name="T7" fmla="*/ 0 h 606425"/>
                <a:gd name="T8" fmla="*/ 0 w 375285"/>
                <a:gd name="T9" fmla="*/ 0 h 606425"/>
                <a:gd name="T10" fmla="*/ 0 w 375285"/>
                <a:gd name="T11" fmla="*/ 0 h 606425"/>
                <a:gd name="T12" fmla="*/ 1 w 375285"/>
                <a:gd name="T13" fmla="*/ 2 h 606425"/>
                <a:gd name="T14" fmla="*/ 0 w 375285"/>
                <a:gd name="T15" fmla="*/ 5 h 606425"/>
                <a:gd name="T16" fmla="*/ 1 w 375285"/>
                <a:gd name="T17" fmla="*/ 5 h 606425"/>
                <a:gd name="T18" fmla="*/ 1 w 375285"/>
                <a:gd name="T19" fmla="*/ 0 h 6064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75285" h="606425">
                  <a:moveTo>
                    <a:pt x="360680" y="0"/>
                  </a:moveTo>
                  <a:lnTo>
                    <a:pt x="288290" y="0"/>
                  </a:lnTo>
                  <a:lnTo>
                    <a:pt x="216535" y="0"/>
                  </a:lnTo>
                  <a:lnTo>
                    <a:pt x="144145" y="0"/>
                  </a:lnTo>
                  <a:lnTo>
                    <a:pt x="72390" y="0"/>
                  </a:lnTo>
                  <a:lnTo>
                    <a:pt x="0" y="0"/>
                  </a:lnTo>
                  <a:lnTo>
                    <a:pt x="173355" y="300355"/>
                  </a:lnTo>
                  <a:lnTo>
                    <a:pt x="14605" y="606425"/>
                  </a:lnTo>
                  <a:lnTo>
                    <a:pt x="375285" y="606425"/>
                  </a:lnTo>
                  <a:lnTo>
                    <a:pt x="360680" y="0"/>
                  </a:lnTo>
                  <a:close/>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latin typeface="Times New Roman" pitchFamily="18" charset="0"/>
                <a:cs typeface="Times New Roman" pitchFamily="18" charset="0"/>
              </a:endParaRPr>
            </a:p>
          </p:txBody>
        </p:sp>
        <p:sp>
          <p:nvSpPr>
            <p:cNvPr id="68624" name="等腰三角形 117"/>
            <p:cNvSpPr>
              <a:spLocks noChangeArrowheads="1"/>
            </p:cNvSpPr>
            <p:nvPr/>
          </p:nvSpPr>
          <p:spPr bwMode="auto">
            <a:xfrm rot="-5400000">
              <a:off x="5726" y="4346"/>
              <a:ext cx="2180" cy="810"/>
            </a:xfrm>
            <a:prstGeom prst="triangle">
              <a:avLst>
                <a:gd name="adj" fmla="val 39306"/>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latin typeface="Times New Roman" pitchFamily="18" charset="0"/>
                <a:cs typeface="Times New Roman" pitchFamily="18" charset="0"/>
              </a:endParaRPr>
            </a:p>
          </p:txBody>
        </p:sp>
        <p:sp>
          <p:nvSpPr>
            <p:cNvPr id="68625" name="矩形 118"/>
            <p:cNvSpPr>
              <a:spLocks noChangeArrowheads="1"/>
            </p:cNvSpPr>
            <p:nvPr/>
          </p:nvSpPr>
          <p:spPr bwMode="auto">
            <a:xfrm>
              <a:off x="9128" y="3745"/>
              <a:ext cx="810" cy="1883"/>
            </a:xfrm>
            <a:prstGeom prst="rect">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latin typeface="Times New Roman" pitchFamily="18" charset="0"/>
                <a:cs typeface="Times New Roman" pitchFamily="18" charset="0"/>
              </a:endParaRPr>
            </a:p>
          </p:txBody>
        </p:sp>
        <p:sp>
          <p:nvSpPr>
            <p:cNvPr id="68626" name="直角三角形 119"/>
            <p:cNvSpPr>
              <a:spLocks noChangeArrowheads="1"/>
            </p:cNvSpPr>
            <p:nvPr/>
          </p:nvSpPr>
          <p:spPr bwMode="auto">
            <a:xfrm flipH="1">
              <a:off x="11886" y="3745"/>
              <a:ext cx="746" cy="1951"/>
            </a:xfrm>
            <a:prstGeom prst="rtTriangle">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latin typeface="Times New Roman" pitchFamily="18" charset="0"/>
                <a:cs typeface="Times New Roman" pitchFamily="18" charset="0"/>
              </a:endParaRPr>
            </a:p>
          </p:txBody>
        </p:sp>
        <p:cxnSp>
          <p:nvCxnSpPr>
            <p:cNvPr id="68627" name="直接连接符 5"/>
            <p:cNvCxnSpPr>
              <a:cxnSpLocks noChangeShapeType="1"/>
            </p:cNvCxnSpPr>
            <p:nvPr/>
          </p:nvCxnSpPr>
          <p:spPr bwMode="auto">
            <a:xfrm>
              <a:off x="2419" y="3301"/>
              <a:ext cx="0" cy="2951"/>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68628" name="直接连接符 14"/>
            <p:cNvCxnSpPr>
              <a:cxnSpLocks noChangeShapeType="1"/>
            </p:cNvCxnSpPr>
            <p:nvPr/>
          </p:nvCxnSpPr>
          <p:spPr bwMode="auto">
            <a:xfrm>
              <a:off x="4758" y="3279"/>
              <a:ext cx="0" cy="2995"/>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68629" name="直接连接符 15"/>
            <p:cNvCxnSpPr>
              <a:cxnSpLocks noChangeShapeType="1"/>
            </p:cNvCxnSpPr>
            <p:nvPr/>
          </p:nvCxnSpPr>
          <p:spPr bwMode="auto">
            <a:xfrm>
              <a:off x="7200" y="3322"/>
              <a:ext cx="0" cy="2952"/>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68630" name="直接连接符 18"/>
            <p:cNvCxnSpPr>
              <a:cxnSpLocks noChangeShapeType="1"/>
            </p:cNvCxnSpPr>
            <p:nvPr/>
          </p:nvCxnSpPr>
          <p:spPr bwMode="auto">
            <a:xfrm>
              <a:off x="9935" y="3257"/>
              <a:ext cx="0" cy="3126"/>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68631" name="直接连接符 19"/>
            <p:cNvCxnSpPr>
              <a:cxnSpLocks noChangeShapeType="1"/>
            </p:cNvCxnSpPr>
            <p:nvPr/>
          </p:nvCxnSpPr>
          <p:spPr bwMode="auto">
            <a:xfrm>
              <a:off x="12632" y="3301"/>
              <a:ext cx="0" cy="3126"/>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cxnSp>
        <p:nvCxnSpPr>
          <p:cNvPr id="23" name="直接连接符 22"/>
          <p:cNvCxnSpPr>
            <a:cxnSpLocks noChangeShapeType="1"/>
          </p:cNvCxnSpPr>
          <p:nvPr/>
        </p:nvCxnSpPr>
        <p:spPr bwMode="auto">
          <a:xfrm>
            <a:off x="2398713" y="2830513"/>
            <a:ext cx="4603750" cy="768350"/>
          </a:xfrm>
          <a:prstGeom prst="line">
            <a:avLst/>
          </a:prstGeom>
          <a:noFill/>
          <a:ln w="28575">
            <a:solidFill>
              <a:srgbClr val="FF0000"/>
            </a:solidFill>
            <a:round/>
          </a:ln>
          <a:extLst>
            <a:ext uri="{909E8E84-426E-40DD-AFC4-6F175D3DCCD1}">
              <a14:hiddenFill xmlns:a14="http://schemas.microsoft.com/office/drawing/2010/main">
                <a:noFill/>
              </a14:hiddenFill>
            </a:ext>
          </a:extLst>
        </p:spPr>
      </p:cxnSp>
      <p:cxnSp>
        <p:nvCxnSpPr>
          <p:cNvPr id="24" name="直接连接符 23"/>
          <p:cNvCxnSpPr>
            <a:cxnSpLocks noChangeShapeType="1"/>
          </p:cNvCxnSpPr>
          <p:nvPr/>
        </p:nvCxnSpPr>
        <p:spPr bwMode="auto">
          <a:xfrm>
            <a:off x="3438525" y="2841625"/>
            <a:ext cx="1079500" cy="647700"/>
          </a:xfrm>
          <a:prstGeom prst="line">
            <a:avLst/>
          </a:prstGeom>
          <a:noFill/>
          <a:ln w="28575">
            <a:solidFill>
              <a:srgbClr val="FF0000"/>
            </a:solidFill>
            <a:round/>
          </a:ln>
          <a:extLst>
            <a:ext uri="{909E8E84-426E-40DD-AFC4-6F175D3DCCD1}">
              <a14:hiddenFill xmlns:a14="http://schemas.microsoft.com/office/drawing/2010/main">
                <a:noFill/>
              </a14:hiddenFill>
            </a:ext>
          </a:extLst>
        </p:spPr>
      </p:cxnSp>
      <p:cxnSp>
        <p:nvCxnSpPr>
          <p:cNvPr id="25" name="直接连接符 24"/>
          <p:cNvCxnSpPr>
            <a:cxnSpLocks noChangeShapeType="1"/>
          </p:cNvCxnSpPr>
          <p:nvPr/>
        </p:nvCxnSpPr>
        <p:spPr bwMode="auto">
          <a:xfrm>
            <a:off x="4627564" y="2895601"/>
            <a:ext cx="1133475" cy="755650"/>
          </a:xfrm>
          <a:prstGeom prst="line">
            <a:avLst/>
          </a:prstGeom>
          <a:noFill/>
          <a:ln w="28575">
            <a:solidFill>
              <a:srgbClr val="FF0000"/>
            </a:solidFill>
            <a:round/>
          </a:ln>
          <a:extLst>
            <a:ext uri="{909E8E84-426E-40DD-AFC4-6F175D3DCCD1}">
              <a14:hiddenFill xmlns:a14="http://schemas.microsoft.com/office/drawing/2010/main">
                <a:noFill/>
              </a14:hiddenFill>
            </a:ext>
          </a:extLst>
        </p:spPr>
      </p:cxnSp>
      <p:cxnSp>
        <p:nvCxnSpPr>
          <p:cNvPr id="26" name="直接连接符 25"/>
          <p:cNvCxnSpPr>
            <a:cxnSpLocks noChangeShapeType="1"/>
          </p:cNvCxnSpPr>
          <p:nvPr/>
        </p:nvCxnSpPr>
        <p:spPr bwMode="auto">
          <a:xfrm flipH="1">
            <a:off x="2573339" y="2811464"/>
            <a:ext cx="3116262" cy="731837"/>
          </a:xfrm>
          <a:prstGeom prst="line">
            <a:avLst/>
          </a:prstGeom>
          <a:noFill/>
          <a:ln w="28575">
            <a:solidFill>
              <a:srgbClr val="FF0000"/>
            </a:solidFill>
            <a:round/>
          </a:ln>
          <a:extLst>
            <a:ext uri="{909E8E84-426E-40DD-AFC4-6F175D3DCCD1}">
              <a14:hiddenFill xmlns:a14="http://schemas.microsoft.com/office/drawing/2010/main">
                <a:noFill/>
              </a14:hiddenFill>
            </a:ext>
          </a:extLst>
        </p:spPr>
      </p:cxnSp>
      <p:cxnSp>
        <p:nvCxnSpPr>
          <p:cNvPr id="27" name="直接连接符 26"/>
          <p:cNvCxnSpPr>
            <a:cxnSpLocks noChangeShapeType="1"/>
          </p:cNvCxnSpPr>
          <p:nvPr/>
        </p:nvCxnSpPr>
        <p:spPr bwMode="auto">
          <a:xfrm flipH="1">
            <a:off x="3544888" y="2789239"/>
            <a:ext cx="3446462" cy="809625"/>
          </a:xfrm>
          <a:prstGeom prst="line">
            <a:avLst/>
          </a:prstGeom>
          <a:noFill/>
          <a:ln w="28575">
            <a:solidFill>
              <a:srgbClr val="FF0000"/>
            </a:solidFill>
            <a:roun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8" name="图片 12" descr="BBD80"/>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6174" r="44141"/>
          <a:stretch>
            <a:fillRect/>
          </a:stretch>
        </p:blipFill>
        <p:spPr bwMode="auto">
          <a:xfrm>
            <a:off x="2855670" y="2515372"/>
            <a:ext cx="4899025" cy="122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4" name="矩形 8"/>
          <p:cNvSpPr>
            <a:spLocks noChangeArrowheads="1"/>
          </p:cNvSpPr>
          <p:nvPr/>
        </p:nvSpPr>
        <p:spPr bwMode="auto">
          <a:xfrm>
            <a:off x="682626" y="957264"/>
            <a:ext cx="7974013"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800" b="1" dirty="0" smtClean="0">
                <a:solidFill>
                  <a:srgbClr val="FF0000"/>
                </a:solidFill>
                <a:latin typeface="Times New Roman" pitchFamily="18" charset="0"/>
                <a:ea typeface="楷体" panose="02010609060101010101" pitchFamily="49" charset="-122"/>
                <a:cs typeface="Times New Roman" pitchFamily="18" charset="0"/>
              </a:rPr>
              <a:t>4.</a:t>
            </a:r>
            <a:r>
              <a:rPr lang="zh-CN" altLang="en-US" sz="2800" b="1" dirty="0" smtClean="0">
                <a:latin typeface="Times New Roman" pitchFamily="18" charset="0"/>
                <a:ea typeface="楷体" panose="02010609060101010101" pitchFamily="49" charset="-122"/>
                <a:cs typeface="Times New Roman" pitchFamily="18" charset="0"/>
              </a:rPr>
              <a:t>小</a:t>
            </a:r>
            <a:r>
              <a:rPr lang="zh-CN" altLang="en-US" sz="2800" b="1" dirty="0">
                <a:latin typeface="Times New Roman" pitchFamily="18" charset="0"/>
                <a:ea typeface="楷体" panose="02010609060101010101" pitchFamily="49" charset="-122"/>
                <a:cs typeface="Times New Roman" pitchFamily="18" charset="0"/>
              </a:rPr>
              <a:t>明用如图所示的胶滚沿从左到右的方向将图案滚涂到墙上,下列给出的4个图案中,符合图示滚涂出的图案是（       ）</a:t>
            </a:r>
          </a:p>
        </p:txBody>
      </p:sp>
      <p:pic>
        <p:nvPicPr>
          <p:cNvPr id="69635" name="图片 9" descr="BBD80"/>
          <p:cNvPicPr>
            <a:picLocks noChangeAspect="1" noChangeArrowheads="1"/>
          </p:cNvPicPr>
          <p:nvPr/>
        </p:nvPicPr>
        <p:blipFill>
          <a:blip r:embed="rId2" cstate="print">
            <a:extLst>
              <a:ext uri="{28A0092B-C50C-407E-A947-70E740481C1C}">
                <a14:useLocalDpi xmlns:a14="http://schemas.microsoft.com/office/drawing/2010/main" val="0"/>
              </a:ext>
            </a:extLst>
          </a:blip>
          <a:srcRect r="83646"/>
          <a:stretch>
            <a:fillRect/>
          </a:stretch>
        </p:blipFill>
        <p:spPr bwMode="auto">
          <a:xfrm>
            <a:off x="473075" y="3119439"/>
            <a:ext cx="2019300"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6" name="图片 10" descr="BBD80"/>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59987"/>
          <a:stretch>
            <a:fillRect/>
          </a:stretch>
        </p:blipFill>
        <p:spPr bwMode="auto">
          <a:xfrm>
            <a:off x="2757725" y="3824754"/>
            <a:ext cx="4940300"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文本框 11"/>
          <p:cNvSpPr txBox="1">
            <a:spLocks noChangeArrowheads="1"/>
          </p:cNvSpPr>
          <p:nvPr/>
        </p:nvSpPr>
        <p:spPr bwMode="auto">
          <a:xfrm>
            <a:off x="2416176" y="2955926"/>
            <a:ext cx="5403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Times New Roman" pitchFamily="18" charset="0"/>
                <a:ea typeface="微软雅黑" panose="020B0503020204020204" pitchFamily="34" charset="-122"/>
                <a:cs typeface="Times New Roman" pitchFamily="18" charset="0"/>
              </a:rPr>
              <a:t>A.                            B.</a:t>
            </a:r>
            <a:r>
              <a:rPr lang="en-US" altLang="zh-CN" sz="3200" b="1" dirty="0">
                <a:latin typeface="Times New Roman" pitchFamily="18" charset="0"/>
                <a:ea typeface="微软雅黑" panose="020B0503020204020204" pitchFamily="34" charset="-122"/>
                <a:cs typeface="Times New Roman" pitchFamily="18" charset="0"/>
              </a:rPr>
              <a:t>                                                           </a:t>
            </a:r>
            <a:endParaRPr lang="en-US" altLang="zh-CN" sz="2800" b="1" dirty="0">
              <a:latin typeface="Times New Roman" pitchFamily="18" charset="0"/>
              <a:ea typeface="微软雅黑" panose="020B0503020204020204" pitchFamily="34" charset="-122"/>
              <a:cs typeface="Times New Roman" pitchFamily="18" charset="0"/>
            </a:endParaRPr>
          </a:p>
        </p:txBody>
      </p:sp>
      <p:sp>
        <p:nvSpPr>
          <p:cNvPr id="69639" name="文本框 13"/>
          <p:cNvSpPr txBox="1">
            <a:spLocks noChangeArrowheads="1"/>
          </p:cNvSpPr>
          <p:nvPr/>
        </p:nvSpPr>
        <p:spPr bwMode="auto">
          <a:xfrm>
            <a:off x="2416176" y="4176712"/>
            <a:ext cx="39909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Times New Roman" pitchFamily="18" charset="0"/>
                <a:ea typeface="微软雅黑" panose="020B0503020204020204" pitchFamily="34" charset="-122"/>
                <a:cs typeface="Times New Roman" pitchFamily="18" charset="0"/>
              </a:rPr>
              <a:t>C.                            D.                                                           </a:t>
            </a:r>
          </a:p>
        </p:txBody>
      </p:sp>
      <p:sp>
        <p:nvSpPr>
          <p:cNvPr id="15" name="文本框 14"/>
          <p:cNvSpPr txBox="1">
            <a:spLocks noChangeArrowheads="1"/>
          </p:cNvSpPr>
          <p:nvPr/>
        </p:nvSpPr>
        <p:spPr bwMode="auto">
          <a:xfrm>
            <a:off x="3047182" y="1992640"/>
            <a:ext cx="6207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FF0000"/>
                </a:solidFill>
                <a:latin typeface="Times New Roman" pitchFamily="18" charset="0"/>
                <a:ea typeface="微软雅黑" panose="020B0503020204020204" pitchFamily="34" charset="-122"/>
                <a:cs typeface="Times New Roman" pitchFamily="18" charset="0"/>
              </a:rPr>
              <a:t>A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738188" y="927100"/>
            <a:ext cx="7759700" cy="1118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000"/>
              </a:lnSpc>
            </a:pPr>
            <a:r>
              <a:rPr lang="en-US" altLang="zh-CN" sz="2400" b="1" dirty="0" smtClean="0">
                <a:solidFill>
                  <a:srgbClr val="FF0000"/>
                </a:solidFill>
                <a:latin typeface="Times New Roman" pitchFamily="18" charset="0"/>
                <a:ea typeface="楷体" panose="02010609060101010101" pitchFamily="49" charset="-122"/>
                <a:cs typeface="Times New Roman" pitchFamily="18" charset="0"/>
              </a:rPr>
              <a:t>5.</a:t>
            </a:r>
            <a:r>
              <a:rPr lang="zh-CN" altLang="en-US" sz="2400" b="1" dirty="0" smtClean="0">
                <a:latin typeface="Times New Roman" pitchFamily="18" charset="0"/>
                <a:ea typeface="楷体" panose="02010609060101010101" pitchFamily="49" charset="-122"/>
                <a:cs typeface="Times New Roman" pitchFamily="18" charset="0"/>
              </a:rPr>
              <a:t>长</a:t>
            </a:r>
            <a:r>
              <a:rPr lang="zh-CN" altLang="en-US" sz="2400" b="1" dirty="0">
                <a:latin typeface="Times New Roman" pitchFamily="18" charset="0"/>
                <a:ea typeface="楷体" panose="02010609060101010101" pitchFamily="49" charset="-122"/>
                <a:cs typeface="Times New Roman" pitchFamily="18" charset="0"/>
              </a:rPr>
              <a:t>为</a:t>
            </a:r>
            <a:r>
              <a:rPr lang="en-US" altLang="zh-CN" sz="2400" b="1" dirty="0">
                <a:latin typeface="Times New Roman" pitchFamily="18" charset="0"/>
                <a:ea typeface="楷体" panose="02010609060101010101" pitchFamily="49" charset="-122"/>
                <a:cs typeface="Times New Roman" pitchFamily="18" charset="0"/>
                <a:sym typeface="宋体" panose="02010600030101010101" pitchFamily="2" charset="-122"/>
              </a:rPr>
              <a:t>4cm</a:t>
            </a:r>
            <a:r>
              <a:rPr lang="zh-CN" altLang="en-US" sz="2400" b="1" dirty="0">
                <a:latin typeface="Times New Roman" pitchFamily="18" charset="0"/>
                <a:ea typeface="楷体" panose="02010609060101010101" pitchFamily="49" charset="-122"/>
                <a:cs typeface="Times New Roman" pitchFamily="18" charset="0"/>
                <a:sym typeface="宋体" panose="02010600030101010101" pitchFamily="2" charset="-122"/>
              </a:rPr>
              <a:t>，宽为</a:t>
            </a:r>
            <a:r>
              <a:rPr lang="en-US" altLang="zh-CN" sz="2400" b="1" dirty="0">
                <a:latin typeface="Times New Roman" pitchFamily="18" charset="0"/>
                <a:ea typeface="楷体" panose="02010609060101010101" pitchFamily="49" charset="-122"/>
                <a:cs typeface="Times New Roman" pitchFamily="18" charset="0"/>
              </a:rPr>
              <a:t>2cm</a:t>
            </a:r>
            <a:r>
              <a:rPr lang="zh-CN" altLang="en-US" sz="2400" b="1" dirty="0">
                <a:latin typeface="Times New Roman" pitchFamily="18" charset="0"/>
                <a:ea typeface="楷体" panose="02010609060101010101" pitchFamily="49" charset="-122"/>
                <a:cs typeface="Times New Roman" pitchFamily="18" charset="0"/>
              </a:rPr>
              <a:t>的长方形，绕其一边进行旋转得到一个几何体</a:t>
            </a:r>
            <a:r>
              <a:rPr lang="en-US" altLang="zh-CN" sz="2400" b="1" dirty="0">
                <a:latin typeface="Times New Roman" pitchFamily="18" charset="0"/>
                <a:ea typeface="楷体" panose="02010609060101010101" pitchFamily="49" charset="-122"/>
                <a:cs typeface="Times New Roman" pitchFamily="18" charset="0"/>
              </a:rPr>
              <a:t>.</a:t>
            </a:r>
            <a:endParaRPr lang="zh-CN" altLang="en-US" sz="2400" b="1" dirty="0">
              <a:latin typeface="Times New Roman" pitchFamily="18" charset="0"/>
              <a:ea typeface="楷体" panose="02010609060101010101" pitchFamily="49" charset="-122"/>
              <a:cs typeface="Times New Roman" pitchFamily="18" charset="0"/>
            </a:endParaRPr>
          </a:p>
        </p:txBody>
      </p:sp>
      <p:sp>
        <p:nvSpPr>
          <p:cNvPr id="3" name="文本框 2"/>
          <p:cNvSpPr txBox="1">
            <a:spLocks noChangeArrowheads="1"/>
          </p:cNvSpPr>
          <p:nvPr/>
        </p:nvSpPr>
        <p:spPr bwMode="auto">
          <a:xfrm>
            <a:off x="1434518" y="1959159"/>
            <a:ext cx="3945283" cy="545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000"/>
              </a:lnSpc>
            </a:pPr>
            <a:r>
              <a:rPr lang="en-US" altLang="zh-CN" sz="2400" b="1" dirty="0">
                <a:latin typeface="Times New Roman" pitchFamily="18" charset="0"/>
                <a:ea typeface="楷体" panose="02010609060101010101" pitchFamily="49" charset="-122"/>
                <a:cs typeface="Times New Roman" pitchFamily="18" charset="0"/>
                <a:sym typeface="宋体" panose="02010600030101010101" pitchFamily="2" charset="-122"/>
              </a:rPr>
              <a:t>(1) </a:t>
            </a:r>
            <a:r>
              <a:rPr lang="zh-CN" altLang="en-US" sz="2400" b="1" dirty="0">
                <a:latin typeface="Times New Roman" pitchFamily="18" charset="0"/>
                <a:ea typeface="楷体" panose="02010609060101010101" pitchFamily="49" charset="-122"/>
                <a:cs typeface="Times New Roman" pitchFamily="18" charset="0"/>
                <a:sym typeface="宋体" panose="02010600030101010101" pitchFamily="2" charset="-122"/>
              </a:rPr>
              <a:t>这个几何体是什么？</a:t>
            </a:r>
            <a:endParaRPr lang="zh-CN" altLang="en-US" sz="2400" b="1" dirty="0">
              <a:latin typeface="Times New Roman" pitchFamily="18" charset="0"/>
              <a:ea typeface="楷体" panose="02010609060101010101" pitchFamily="49" charset="-122"/>
              <a:cs typeface="Times New Roman" pitchFamily="18" charset="0"/>
            </a:endParaRPr>
          </a:p>
        </p:txBody>
      </p:sp>
      <p:sp>
        <p:nvSpPr>
          <p:cNvPr id="4" name="文本框 3"/>
          <p:cNvSpPr txBox="1">
            <a:spLocks noChangeArrowheads="1"/>
          </p:cNvSpPr>
          <p:nvPr/>
        </p:nvSpPr>
        <p:spPr bwMode="auto">
          <a:xfrm>
            <a:off x="1434518" y="2759075"/>
            <a:ext cx="44058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latin typeface="Times New Roman" pitchFamily="18" charset="0"/>
                <a:ea typeface="楷体" panose="02010609060101010101" pitchFamily="49" charset="-122"/>
                <a:cs typeface="Times New Roman" pitchFamily="18" charset="0"/>
                <a:sym typeface="宋体" panose="02010600030101010101" pitchFamily="2" charset="-122"/>
              </a:rPr>
              <a:t>(2) </a:t>
            </a:r>
            <a:r>
              <a:rPr lang="zh-CN" altLang="en-US" sz="2400" b="1" dirty="0">
                <a:latin typeface="Times New Roman" pitchFamily="18" charset="0"/>
                <a:ea typeface="楷体" panose="02010609060101010101" pitchFamily="49" charset="-122"/>
                <a:cs typeface="Times New Roman" pitchFamily="18" charset="0"/>
                <a:sym typeface="宋体" panose="02010600030101010101" pitchFamily="2" charset="-122"/>
              </a:rPr>
              <a:t>这个几何体的表面积是多少？</a:t>
            </a:r>
            <a:endParaRPr lang="zh-CN" altLang="en-US" sz="2400" b="1" dirty="0">
              <a:latin typeface="Times New Roman" pitchFamily="18" charset="0"/>
              <a:ea typeface="楷体" panose="02010609060101010101" pitchFamily="49" charset="-122"/>
              <a:cs typeface="Times New Roman" pitchFamily="18" charset="0"/>
            </a:endParaRPr>
          </a:p>
        </p:txBody>
      </p:sp>
      <p:sp>
        <p:nvSpPr>
          <p:cNvPr id="5" name="文本框 4"/>
          <p:cNvSpPr txBox="1">
            <a:spLocks noChangeArrowheads="1"/>
          </p:cNvSpPr>
          <p:nvPr/>
        </p:nvSpPr>
        <p:spPr bwMode="auto">
          <a:xfrm>
            <a:off x="1440847" y="3605213"/>
            <a:ext cx="4175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latin typeface="Times New Roman" pitchFamily="18" charset="0"/>
                <a:ea typeface="楷体" panose="02010609060101010101" pitchFamily="49" charset="-122"/>
                <a:cs typeface="Times New Roman" pitchFamily="18" charset="0"/>
                <a:sym typeface="宋体" panose="02010600030101010101" pitchFamily="2" charset="-122"/>
              </a:rPr>
              <a:t>(3) </a:t>
            </a:r>
            <a:r>
              <a:rPr lang="zh-CN" altLang="en-US" sz="2400" b="1" dirty="0">
                <a:latin typeface="Times New Roman" pitchFamily="18" charset="0"/>
                <a:ea typeface="楷体" panose="02010609060101010101" pitchFamily="49" charset="-122"/>
                <a:cs typeface="Times New Roman" pitchFamily="18" charset="0"/>
                <a:sym typeface="宋体" panose="02010600030101010101" pitchFamily="2" charset="-122"/>
              </a:rPr>
              <a:t>这个几何体的体积是多少？</a:t>
            </a:r>
            <a:endParaRPr lang="zh-CN" altLang="en-US" sz="2400" b="1" dirty="0">
              <a:latin typeface="Times New Roman" pitchFamily="18" charset="0"/>
              <a:ea typeface="楷体" panose="02010609060101010101" pitchFamily="49" charset="-122"/>
              <a:cs typeface="Times New Roman" pitchFamily="18" charset="0"/>
            </a:endParaRPr>
          </a:p>
        </p:txBody>
      </p:sp>
      <p:sp>
        <p:nvSpPr>
          <p:cNvPr id="6" name="文本框 5"/>
          <p:cNvSpPr txBox="1">
            <a:spLocks noChangeArrowheads="1"/>
          </p:cNvSpPr>
          <p:nvPr/>
        </p:nvSpPr>
        <p:spPr bwMode="auto">
          <a:xfrm>
            <a:off x="2069226" y="2273270"/>
            <a:ext cx="3757613" cy="53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000"/>
              </a:lnSpc>
            </a:pPr>
            <a:r>
              <a:rPr lang="zh-CN" altLang="en-US" sz="2100" b="1" dirty="0">
                <a:solidFill>
                  <a:srgbClr val="FF0000"/>
                </a:solidFill>
                <a:latin typeface="Times New Roman" pitchFamily="18" charset="0"/>
                <a:ea typeface="黑体" panose="02010609060101010101" pitchFamily="49" charset="-122"/>
                <a:cs typeface="Times New Roman" pitchFamily="18" charset="0"/>
                <a:sym typeface="宋体" panose="02010600030101010101" pitchFamily="2" charset="-122"/>
              </a:rPr>
              <a:t>答案：</a:t>
            </a:r>
            <a:r>
              <a:rPr lang="zh-CN" altLang="en-US" sz="2100" b="1" dirty="0">
                <a:solidFill>
                  <a:srgbClr val="FF0000"/>
                </a:solidFill>
                <a:latin typeface="Times New Roman" pitchFamily="18" charset="0"/>
                <a:cs typeface="Times New Roman" pitchFamily="18" charset="0"/>
                <a:sym typeface="宋体" panose="02010600030101010101" pitchFamily="2" charset="-122"/>
              </a:rPr>
              <a:t>圆柱</a:t>
            </a:r>
            <a:r>
              <a:rPr lang="en-US" altLang="zh-CN" sz="2100" b="1" dirty="0">
                <a:solidFill>
                  <a:srgbClr val="FF0000"/>
                </a:solidFill>
                <a:latin typeface="Times New Roman" pitchFamily="18" charset="0"/>
                <a:cs typeface="Times New Roman" pitchFamily="18" charset="0"/>
                <a:sym typeface="宋体" panose="02010600030101010101" pitchFamily="2" charset="-122"/>
              </a:rPr>
              <a:t>.</a:t>
            </a:r>
          </a:p>
        </p:txBody>
      </p:sp>
      <p:sp>
        <p:nvSpPr>
          <p:cNvPr id="70682" name="文本框 6"/>
          <p:cNvSpPr txBox="1">
            <a:spLocks noChangeArrowheads="1"/>
          </p:cNvSpPr>
          <p:nvPr/>
        </p:nvSpPr>
        <p:spPr bwMode="auto">
          <a:xfrm>
            <a:off x="2087234" y="3061864"/>
            <a:ext cx="4830763" cy="53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000"/>
              </a:lnSpc>
            </a:pPr>
            <a:r>
              <a:rPr lang="zh-CN" altLang="en-US" sz="2100" b="1" dirty="0">
                <a:solidFill>
                  <a:srgbClr val="FF0000"/>
                </a:solidFill>
                <a:latin typeface="Times New Roman" pitchFamily="18" charset="0"/>
                <a:ea typeface="黑体" panose="02010609060101010101" pitchFamily="49" charset="-122"/>
                <a:cs typeface="Times New Roman" pitchFamily="18" charset="0"/>
                <a:sym typeface="宋体" panose="02010600030101010101" pitchFamily="2" charset="-122"/>
              </a:rPr>
              <a:t>答案：</a:t>
            </a:r>
            <a:r>
              <a:rPr lang="en-US" altLang="zh-CN" sz="2100" b="1" dirty="0">
                <a:solidFill>
                  <a:srgbClr val="FF0000"/>
                </a:solidFill>
                <a:latin typeface="Times New Roman" pitchFamily="18" charset="0"/>
                <a:cs typeface="Times New Roman" pitchFamily="18" charset="0"/>
                <a:sym typeface="宋体" panose="02010600030101010101" pitchFamily="2" charset="-122"/>
              </a:rPr>
              <a:t>48 π cm</a:t>
            </a:r>
            <a:r>
              <a:rPr lang="en-US" altLang="zh-CN" sz="2100" b="1" baseline="30000" dirty="0">
                <a:solidFill>
                  <a:srgbClr val="FF0000"/>
                </a:solidFill>
                <a:latin typeface="Times New Roman" pitchFamily="18" charset="0"/>
                <a:cs typeface="Times New Roman" pitchFamily="18" charset="0"/>
                <a:sym typeface="宋体" panose="02010600030101010101" pitchFamily="2" charset="-122"/>
              </a:rPr>
              <a:t>2</a:t>
            </a:r>
            <a:r>
              <a:rPr lang="en-US" altLang="zh-CN" sz="2100" b="1" dirty="0">
                <a:solidFill>
                  <a:srgbClr val="FF0000"/>
                </a:solidFill>
                <a:latin typeface="Times New Roman" pitchFamily="18" charset="0"/>
                <a:cs typeface="Times New Roman" pitchFamily="18" charset="0"/>
                <a:sym typeface="宋体" panose="02010600030101010101" pitchFamily="2" charset="-122"/>
              </a:rPr>
              <a:t> </a:t>
            </a:r>
            <a:r>
              <a:rPr lang="zh-CN" altLang="en-US" sz="2100" b="1" dirty="0">
                <a:solidFill>
                  <a:srgbClr val="FF0000"/>
                </a:solidFill>
                <a:latin typeface="Times New Roman" pitchFamily="18" charset="0"/>
                <a:cs typeface="Times New Roman" pitchFamily="18" charset="0"/>
                <a:sym typeface="宋体" panose="02010600030101010101" pitchFamily="2" charset="-122"/>
              </a:rPr>
              <a:t>或 </a:t>
            </a:r>
            <a:r>
              <a:rPr lang="en-US" altLang="zh-CN" sz="2100" b="1" dirty="0">
                <a:solidFill>
                  <a:srgbClr val="FF0000"/>
                </a:solidFill>
                <a:latin typeface="Times New Roman" pitchFamily="18" charset="0"/>
                <a:cs typeface="Times New Roman" pitchFamily="18" charset="0"/>
                <a:sym typeface="宋体" panose="02010600030101010101" pitchFamily="2" charset="-122"/>
              </a:rPr>
              <a:t>24π cm</a:t>
            </a:r>
            <a:r>
              <a:rPr lang="en-US" altLang="zh-CN" sz="2100" b="1" baseline="30000" dirty="0">
                <a:solidFill>
                  <a:srgbClr val="FF0000"/>
                </a:solidFill>
                <a:latin typeface="Times New Roman" pitchFamily="18" charset="0"/>
                <a:cs typeface="Times New Roman" pitchFamily="18" charset="0"/>
                <a:sym typeface="宋体" panose="02010600030101010101" pitchFamily="2" charset="-122"/>
              </a:rPr>
              <a:t>2</a:t>
            </a:r>
            <a:r>
              <a:rPr lang="en-US" altLang="zh-CN" sz="2100" b="1" dirty="0">
                <a:solidFill>
                  <a:srgbClr val="FF0000"/>
                </a:solidFill>
                <a:latin typeface="Times New Roman" pitchFamily="18" charset="0"/>
                <a:cs typeface="Times New Roman" pitchFamily="18" charset="0"/>
                <a:sym typeface="宋体" panose="02010600030101010101" pitchFamily="2" charset="-122"/>
              </a:rPr>
              <a:t>  </a:t>
            </a:r>
            <a:r>
              <a:rPr lang="en-US" altLang="zh-CN" sz="2100" dirty="0">
                <a:solidFill>
                  <a:srgbClr val="FF0000"/>
                </a:solidFill>
                <a:latin typeface="Times New Roman" pitchFamily="18" charset="0"/>
                <a:ea typeface="黑体" panose="02010609060101010101" pitchFamily="49" charset="-122"/>
                <a:cs typeface="Times New Roman" pitchFamily="18" charset="0"/>
                <a:sym typeface="宋体" panose="02010600030101010101" pitchFamily="2" charset="-122"/>
              </a:rPr>
              <a:t>.</a:t>
            </a:r>
          </a:p>
        </p:txBody>
      </p:sp>
      <p:sp>
        <p:nvSpPr>
          <p:cNvPr id="70679" name="文本框 12"/>
          <p:cNvSpPr txBox="1">
            <a:spLocks noChangeArrowheads="1"/>
          </p:cNvSpPr>
          <p:nvPr/>
        </p:nvSpPr>
        <p:spPr bwMode="auto">
          <a:xfrm>
            <a:off x="2086282" y="4019550"/>
            <a:ext cx="4829175" cy="53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000"/>
              </a:lnSpc>
            </a:pPr>
            <a:r>
              <a:rPr lang="zh-CN" altLang="en-US" sz="2100" b="1" dirty="0">
                <a:solidFill>
                  <a:srgbClr val="FF0000"/>
                </a:solidFill>
                <a:latin typeface="Times New Roman" pitchFamily="18" charset="0"/>
                <a:ea typeface="黑体" panose="02010609060101010101" pitchFamily="49" charset="-122"/>
                <a:cs typeface="Times New Roman" pitchFamily="18" charset="0"/>
                <a:sym typeface="宋体" panose="02010600030101010101" pitchFamily="2" charset="-122"/>
              </a:rPr>
              <a:t>答案：</a:t>
            </a:r>
            <a:r>
              <a:rPr lang="en-US" altLang="zh-CN" sz="2100" b="1" dirty="0">
                <a:solidFill>
                  <a:srgbClr val="FF0000"/>
                </a:solidFill>
                <a:latin typeface="Times New Roman" pitchFamily="18" charset="0"/>
                <a:cs typeface="Times New Roman" pitchFamily="18" charset="0"/>
                <a:sym typeface="宋体" panose="02010600030101010101" pitchFamily="2" charset="-122"/>
              </a:rPr>
              <a:t>16 π cm</a:t>
            </a:r>
            <a:r>
              <a:rPr lang="en-US" altLang="zh-CN" sz="2100" b="1" baseline="30000" dirty="0">
                <a:solidFill>
                  <a:srgbClr val="FF0000"/>
                </a:solidFill>
                <a:latin typeface="Times New Roman" pitchFamily="18" charset="0"/>
                <a:cs typeface="Times New Roman" pitchFamily="18" charset="0"/>
                <a:sym typeface="宋体" panose="02010600030101010101" pitchFamily="2" charset="-122"/>
              </a:rPr>
              <a:t>3</a:t>
            </a:r>
            <a:r>
              <a:rPr lang="en-US" altLang="zh-CN" sz="2100" b="1" dirty="0">
                <a:solidFill>
                  <a:srgbClr val="FF0000"/>
                </a:solidFill>
                <a:latin typeface="Times New Roman" pitchFamily="18" charset="0"/>
                <a:cs typeface="Times New Roman" pitchFamily="18" charset="0"/>
                <a:sym typeface="宋体" panose="02010600030101010101" pitchFamily="2" charset="-122"/>
              </a:rPr>
              <a:t> </a:t>
            </a:r>
            <a:r>
              <a:rPr lang="zh-CN" altLang="en-US" sz="2100" b="1" dirty="0">
                <a:solidFill>
                  <a:srgbClr val="FF0000"/>
                </a:solidFill>
                <a:latin typeface="Times New Roman" pitchFamily="18" charset="0"/>
                <a:cs typeface="Times New Roman" pitchFamily="18" charset="0"/>
                <a:sym typeface="宋体" panose="02010600030101010101" pitchFamily="2" charset="-122"/>
              </a:rPr>
              <a:t>或 </a:t>
            </a:r>
            <a:r>
              <a:rPr lang="en-US" altLang="zh-CN" sz="2100" b="1" dirty="0">
                <a:solidFill>
                  <a:srgbClr val="FF0000"/>
                </a:solidFill>
                <a:latin typeface="Times New Roman" pitchFamily="18" charset="0"/>
                <a:cs typeface="Times New Roman" pitchFamily="18" charset="0"/>
                <a:sym typeface="宋体" panose="02010600030101010101" pitchFamily="2" charset="-122"/>
              </a:rPr>
              <a:t>32π cm</a:t>
            </a:r>
            <a:r>
              <a:rPr lang="en-US" altLang="zh-CN" sz="2100" b="1" baseline="30000" dirty="0">
                <a:solidFill>
                  <a:srgbClr val="FF0000"/>
                </a:solidFill>
                <a:latin typeface="Times New Roman" pitchFamily="18" charset="0"/>
                <a:cs typeface="Times New Roman" pitchFamily="18" charset="0"/>
                <a:sym typeface="宋体" panose="02010600030101010101" pitchFamily="2" charset="-122"/>
              </a:rPr>
              <a:t>3</a:t>
            </a:r>
            <a:r>
              <a:rPr lang="en-US" altLang="zh-CN" sz="2100" b="1" dirty="0">
                <a:solidFill>
                  <a:srgbClr val="FF0000"/>
                </a:solidFill>
                <a:latin typeface="Times New Roman" pitchFamily="18" charset="0"/>
                <a:cs typeface="Times New Roman" pitchFamily="18" charset="0"/>
                <a:sym typeface="宋体" panose="02010600030101010101" pitchFamily="2" charset="-122"/>
              </a:rPr>
              <a:t>  .</a:t>
            </a:r>
          </a:p>
        </p:txBody>
      </p:sp>
      <p:pic>
        <p:nvPicPr>
          <p:cNvPr id="70705" name="Picture 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6264" y="1994497"/>
            <a:ext cx="1881625" cy="2508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0705"/>
                                        </p:tgtEl>
                                        <p:attrNameLst>
                                          <p:attrName>style.visibility</p:attrName>
                                        </p:attrNameLst>
                                      </p:cBhvr>
                                      <p:to>
                                        <p:strVal val="visible"/>
                                      </p:to>
                                    </p:set>
                                    <p:anim calcmode="lin" valueType="num">
                                      <p:cBhvr additive="base">
                                        <p:cTn id="11" dur="500" fill="hold"/>
                                        <p:tgtEl>
                                          <p:spTgt spid="70705"/>
                                        </p:tgtEl>
                                        <p:attrNameLst>
                                          <p:attrName>ppt_x</p:attrName>
                                        </p:attrNameLst>
                                      </p:cBhvr>
                                      <p:tavLst>
                                        <p:tav tm="0">
                                          <p:val>
                                            <p:strVal val="#ppt_x"/>
                                          </p:val>
                                        </p:tav>
                                        <p:tav tm="100000">
                                          <p:val>
                                            <p:strVal val="#ppt_x"/>
                                          </p:val>
                                        </p:tav>
                                      </p:tavLst>
                                    </p:anim>
                                    <p:anim calcmode="lin" valueType="num">
                                      <p:cBhvr additive="base">
                                        <p:cTn id="12" dur="500" fill="hold"/>
                                        <p:tgtEl>
                                          <p:spTgt spid="7070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0682"/>
                                        </p:tgtEl>
                                        <p:attrNameLst>
                                          <p:attrName>style.visibility</p:attrName>
                                        </p:attrNameLst>
                                      </p:cBhvr>
                                      <p:to>
                                        <p:strVal val="visible"/>
                                      </p:to>
                                    </p:set>
                                    <p:anim calcmode="lin" valueType="num">
                                      <p:cBhvr additive="base">
                                        <p:cTn id="17" dur="500" fill="hold"/>
                                        <p:tgtEl>
                                          <p:spTgt spid="70682"/>
                                        </p:tgtEl>
                                        <p:attrNameLst>
                                          <p:attrName>ppt_x</p:attrName>
                                        </p:attrNameLst>
                                      </p:cBhvr>
                                      <p:tavLst>
                                        <p:tav tm="0">
                                          <p:val>
                                            <p:strVal val="#ppt_x"/>
                                          </p:val>
                                        </p:tav>
                                        <p:tav tm="100000">
                                          <p:val>
                                            <p:strVal val="#ppt_x"/>
                                          </p:val>
                                        </p:tav>
                                      </p:tavLst>
                                    </p:anim>
                                    <p:anim calcmode="lin" valueType="num">
                                      <p:cBhvr additive="base">
                                        <p:cTn id="18" dur="500" fill="hold"/>
                                        <p:tgtEl>
                                          <p:spTgt spid="7068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0679"/>
                                        </p:tgtEl>
                                        <p:attrNameLst>
                                          <p:attrName>style.visibility</p:attrName>
                                        </p:attrNameLst>
                                      </p:cBhvr>
                                      <p:to>
                                        <p:strVal val="visible"/>
                                      </p:to>
                                    </p:set>
                                    <p:anim calcmode="lin" valueType="num">
                                      <p:cBhvr additive="base">
                                        <p:cTn id="23" dur="500" fill="hold"/>
                                        <p:tgtEl>
                                          <p:spTgt spid="70679"/>
                                        </p:tgtEl>
                                        <p:attrNameLst>
                                          <p:attrName>ppt_x</p:attrName>
                                        </p:attrNameLst>
                                      </p:cBhvr>
                                      <p:tavLst>
                                        <p:tav tm="0">
                                          <p:val>
                                            <p:strVal val="#ppt_x"/>
                                          </p:val>
                                        </p:tav>
                                        <p:tav tm="100000">
                                          <p:val>
                                            <p:strVal val="#ppt_x"/>
                                          </p:val>
                                        </p:tav>
                                      </p:tavLst>
                                    </p:anim>
                                    <p:anim calcmode="lin" valueType="num">
                                      <p:cBhvr additive="base">
                                        <p:cTn id="24" dur="500" fill="hold"/>
                                        <p:tgtEl>
                                          <p:spTgt spid="706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6" grpId="1" autoUpdateAnimBg="0"/>
      <p:bldP spid="70682" grpId="0"/>
      <p:bldP spid="706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9632" y="2284543"/>
            <a:ext cx="627836" cy="1417638"/>
          </a:xfrm>
          <a:prstGeom prst="rect">
            <a:avLst/>
          </a:prstGeom>
          <a:noFill/>
          <a:ln w="28575">
            <a:solidFill>
              <a:schemeClr val="accent1"/>
            </a:solidFill>
          </a:ln>
        </p:spPr>
        <p:txBody>
          <a:bodyPr vert="eaVert" wrap="square" lIns="91426" tIns="45712" rIns="91426" bIns="45712">
            <a:spAutoFit/>
          </a:bodyPr>
          <a:lstStyle/>
          <a:p>
            <a:pPr>
              <a:lnSpc>
                <a:spcPct val="120000"/>
              </a:lnSpc>
              <a:defRPr/>
            </a:pPr>
            <a:r>
              <a:rPr lang="zh-CN" altLang="en-US" sz="2400" b="1" kern="2000" spc="200" noProof="1">
                <a:latin typeface="黑体" panose="02010609060101010101" pitchFamily="49" charset="-122"/>
                <a:ea typeface="黑体" panose="02010609060101010101" pitchFamily="49" charset="-122"/>
                <a:cs typeface="+mn-ea"/>
              </a:rPr>
              <a:t>几何图形</a:t>
            </a:r>
            <a:endParaRPr lang="zh-CN" altLang="en-US" sz="2400" b="1" kern="2000" spc="200" noProof="1">
              <a:latin typeface="黑体" panose="02010609060101010101" pitchFamily="49" charset="-122"/>
              <a:ea typeface="黑体" panose="02010609060101010101" pitchFamily="49" charset="-122"/>
            </a:endParaRPr>
          </a:p>
        </p:txBody>
      </p:sp>
      <p:sp>
        <p:nvSpPr>
          <p:cNvPr id="4" name="文本框 3"/>
          <p:cNvSpPr txBox="1">
            <a:spLocks noChangeArrowheads="1"/>
          </p:cNvSpPr>
          <p:nvPr/>
        </p:nvSpPr>
        <p:spPr bwMode="auto">
          <a:xfrm>
            <a:off x="2471181" y="1458841"/>
            <a:ext cx="50780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100" b="1">
                <a:latin typeface="黑体" panose="02010609060101010101" pitchFamily="49" charset="-122"/>
                <a:ea typeface="黑体" panose="02010609060101010101" pitchFamily="49" charset="-122"/>
              </a:rPr>
              <a:t>交成</a:t>
            </a:r>
          </a:p>
        </p:txBody>
      </p:sp>
      <p:grpSp>
        <p:nvGrpSpPr>
          <p:cNvPr id="33" name="组合 32"/>
          <p:cNvGrpSpPr/>
          <p:nvPr/>
        </p:nvGrpSpPr>
        <p:grpSpPr bwMode="auto">
          <a:xfrm>
            <a:off x="2681009" y="936554"/>
            <a:ext cx="567849" cy="4021281"/>
            <a:chOff x="4327" y="1416"/>
            <a:chExt cx="1194" cy="8445"/>
          </a:xfrm>
        </p:grpSpPr>
        <p:sp>
          <p:nvSpPr>
            <p:cNvPr id="71715" name="文本框 2"/>
            <p:cNvSpPr txBox="1">
              <a:spLocks noChangeArrowheads="1"/>
            </p:cNvSpPr>
            <p:nvPr/>
          </p:nvSpPr>
          <p:spPr bwMode="auto">
            <a:xfrm>
              <a:off x="4327" y="1416"/>
              <a:ext cx="1165" cy="810"/>
            </a:xfrm>
            <a:prstGeom prst="rect">
              <a:avLst/>
            </a:prstGeom>
            <a:noFill/>
            <a:ln w="28575">
              <a:solidFill>
                <a:schemeClr val="accent1"/>
              </a:solidFill>
              <a:miter lim="800000"/>
            </a:ln>
            <a:extLst>
              <a:ext uri="{909E8E84-426E-40DD-AFC4-6F175D3DCCD1}">
                <a14:hiddenFill xmlns:a14="http://schemas.microsoft.com/office/drawing/2010/main">
                  <a:solidFill>
                    <a:srgbClr val="FFFFFF"/>
                  </a:solidFill>
                </a14:hiddenFill>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9060101010101" pitchFamily="49" charset="-122"/>
                  <a:ea typeface="黑体" panose="02010609060101010101" pitchFamily="49" charset="-122"/>
                </a:rPr>
                <a:t>点</a:t>
              </a:r>
            </a:p>
          </p:txBody>
        </p:sp>
        <p:sp>
          <p:nvSpPr>
            <p:cNvPr id="71716" name="文本框 4"/>
            <p:cNvSpPr txBox="1">
              <a:spLocks noChangeArrowheads="1"/>
            </p:cNvSpPr>
            <p:nvPr/>
          </p:nvSpPr>
          <p:spPr bwMode="auto">
            <a:xfrm>
              <a:off x="4346" y="6470"/>
              <a:ext cx="1165" cy="780"/>
            </a:xfrm>
            <a:prstGeom prst="rect">
              <a:avLst/>
            </a:prstGeom>
            <a:noFill/>
            <a:ln w="28575">
              <a:solidFill>
                <a:schemeClr val="accent1"/>
              </a:solidFill>
              <a:miter lim="800000"/>
            </a:ln>
            <a:extLst>
              <a:ext uri="{909E8E84-426E-40DD-AFC4-6F175D3DCCD1}">
                <a14:hiddenFill xmlns:a14="http://schemas.microsoft.com/office/drawing/2010/main">
                  <a:solidFill>
                    <a:srgbClr val="FFFFFF"/>
                  </a:solidFill>
                </a14:hiddenFill>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9060101010101" pitchFamily="49" charset="-122"/>
                  <a:ea typeface="黑体" panose="02010609060101010101" pitchFamily="49" charset="-122"/>
                </a:rPr>
                <a:t>面</a:t>
              </a:r>
            </a:p>
          </p:txBody>
        </p:sp>
        <p:sp>
          <p:nvSpPr>
            <p:cNvPr id="71717" name="文本框 5"/>
            <p:cNvSpPr txBox="1">
              <a:spLocks noChangeArrowheads="1"/>
            </p:cNvSpPr>
            <p:nvPr/>
          </p:nvSpPr>
          <p:spPr bwMode="auto">
            <a:xfrm>
              <a:off x="4356" y="8961"/>
              <a:ext cx="1165" cy="900"/>
            </a:xfrm>
            <a:prstGeom prst="rect">
              <a:avLst/>
            </a:prstGeom>
            <a:noFill/>
            <a:ln w="28575">
              <a:solidFill>
                <a:schemeClr val="accent1"/>
              </a:solidFill>
              <a:miter lim="800000"/>
            </a:ln>
            <a:extLst>
              <a:ext uri="{909E8E84-426E-40DD-AFC4-6F175D3DCCD1}">
                <a14:hiddenFill xmlns:a14="http://schemas.microsoft.com/office/drawing/2010/main">
                  <a:solidFill>
                    <a:srgbClr val="FFFFFF"/>
                  </a:solidFill>
                </a14:hiddenFill>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9060101010101" pitchFamily="49" charset="-122"/>
                  <a:ea typeface="黑体" panose="02010609060101010101" pitchFamily="49" charset="-122"/>
                </a:rPr>
                <a:t>体</a:t>
              </a:r>
            </a:p>
          </p:txBody>
        </p:sp>
        <p:sp>
          <p:nvSpPr>
            <p:cNvPr id="71718" name="文本框 6"/>
            <p:cNvSpPr txBox="1">
              <a:spLocks noChangeArrowheads="1"/>
            </p:cNvSpPr>
            <p:nvPr/>
          </p:nvSpPr>
          <p:spPr bwMode="auto">
            <a:xfrm>
              <a:off x="4346" y="3963"/>
              <a:ext cx="1165" cy="777"/>
            </a:xfrm>
            <a:prstGeom prst="rect">
              <a:avLst/>
            </a:prstGeom>
            <a:noFill/>
            <a:ln w="28575">
              <a:solidFill>
                <a:schemeClr val="accent1"/>
              </a:solidFill>
              <a:miter lim="800000"/>
            </a:ln>
            <a:extLst>
              <a:ext uri="{909E8E84-426E-40DD-AFC4-6F175D3DCCD1}">
                <a14:hiddenFill xmlns:a14="http://schemas.microsoft.com/office/drawing/2010/main">
                  <a:solidFill>
                    <a:srgbClr val="FFFFFF"/>
                  </a:solidFill>
                </a14:hiddenFill>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9060101010101" pitchFamily="49" charset="-122"/>
                  <a:ea typeface="黑体" panose="02010609060101010101" pitchFamily="49" charset="-122"/>
                </a:rPr>
                <a:t>线</a:t>
              </a:r>
            </a:p>
          </p:txBody>
        </p:sp>
      </p:grpSp>
      <p:sp>
        <p:nvSpPr>
          <p:cNvPr id="8" name="文本框 7"/>
          <p:cNvSpPr txBox="1">
            <a:spLocks noChangeArrowheads="1"/>
          </p:cNvSpPr>
          <p:nvPr/>
        </p:nvSpPr>
        <p:spPr bwMode="auto">
          <a:xfrm>
            <a:off x="2944256" y="1460429"/>
            <a:ext cx="50780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100" b="1">
                <a:latin typeface="黑体" panose="02010609060101010101" pitchFamily="49" charset="-122"/>
                <a:ea typeface="黑体" panose="02010609060101010101" pitchFamily="49" charset="-122"/>
              </a:rPr>
              <a:t>动成</a:t>
            </a:r>
          </a:p>
        </p:txBody>
      </p:sp>
      <p:sp>
        <p:nvSpPr>
          <p:cNvPr id="9" name="文本框 8"/>
          <p:cNvSpPr txBox="1">
            <a:spLocks noChangeArrowheads="1"/>
          </p:cNvSpPr>
          <p:nvPr/>
        </p:nvSpPr>
        <p:spPr bwMode="auto">
          <a:xfrm>
            <a:off x="2460069" y="2639941"/>
            <a:ext cx="507803"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100" b="1">
                <a:latin typeface="黑体" panose="02010609060101010101" pitchFamily="49" charset="-122"/>
                <a:ea typeface="黑体" panose="02010609060101010101" pitchFamily="49" charset="-122"/>
              </a:rPr>
              <a:t>交成</a:t>
            </a:r>
          </a:p>
        </p:txBody>
      </p:sp>
      <p:sp>
        <p:nvSpPr>
          <p:cNvPr id="10" name="文本框 9"/>
          <p:cNvSpPr txBox="1">
            <a:spLocks noChangeArrowheads="1"/>
          </p:cNvSpPr>
          <p:nvPr/>
        </p:nvSpPr>
        <p:spPr bwMode="auto">
          <a:xfrm>
            <a:off x="2942669" y="2636766"/>
            <a:ext cx="507803"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100" b="1">
                <a:latin typeface="黑体" panose="02010609060101010101" pitchFamily="49" charset="-122"/>
                <a:ea typeface="黑体" panose="02010609060101010101" pitchFamily="49" charset="-122"/>
              </a:rPr>
              <a:t>动成</a:t>
            </a:r>
          </a:p>
        </p:txBody>
      </p:sp>
      <p:sp>
        <p:nvSpPr>
          <p:cNvPr id="11" name="文本框 10"/>
          <p:cNvSpPr txBox="1">
            <a:spLocks noChangeArrowheads="1"/>
          </p:cNvSpPr>
          <p:nvPr/>
        </p:nvSpPr>
        <p:spPr bwMode="auto">
          <a:xfrm>
            <a:off x="2525156" y="3806753"/>
            <a:ext cx="507803"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100" b="1">
                <a:latin typeface="黑体" panose="02010609060101010101" pitchFamily="49" charset="-122"/>
                <a:ea typeface="黑体" panose="02010609060101010101" pitchFamily="49" charset="-122"/>
              </a:rPr>
              <a:t>围成</a:t>
            </a:r>
          </a:p>
        </p:txBody>
      </p:sp>
      <p:sp>
        <p:nvSpPr>
          <p:cNvPr id="12" name="文本框 11"/>
          <p:cNvSpPr txBox="1">
            <a:spLocks noChangeArrowheads="1"/>
          </p:cNvSpPr>
          <p:nvPr/>
        </p:nvSpPr>
        <p:spPr bwMode="auto">
          <a:xfrm>
            <a:off x="2895044" y="3808341"/>
            <a:ext cx="507803"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100" b="1">
                <a:latin typeface="黑体" panose="02010609060101010101" pitchFamily="49" charset="-122"/>
                <a:ea typeface="黑体" panose="02010609060101010101" pitchFamily="49" charset="-122"/>
              </a:rPr>
              <a:t>动成</a:t>
            </a:r>
          </a:p>
        </p:txBody>
      </p:sp>
      <p:sp>
        <p:nvSpPr>
          <p:cNvPr id="13" name="文本框 12"/>
          <p:cNvSpPr txBox="1">
            <a:spLocks noChangeArrowheads="1"/>
          </p:cNvSpPr>
          <p:nvPr/>
        </p:nvSpPr>
        <p:spPr bwMode="auto">
          <a:xfrm>
            <a:off x="4116110" y="896202"/>
            <a:ext cx="4416329" cy="46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9060101010101" pitchFamily="49" charset="-122"/>
                <a:ea typeface="黑体" panose="02010609060101010101" pitchFamily="49" charset="-122"/>
              </a:rPr>
              <a:t>构成图形的基本</a:t>
            </a:r>
            <a:r>
              <a:rPr lang="zh-CN" altLang="en-US" sz="2400" b="1" dirty="0" smtClean="0">
                <a:latin typeface="黑体" panose="02010609060101010101" pitchFamily="49" charset="-122"/>
                <a:ea typeface="黑体" panose="02010609060101010101" pitchFamily="49" charset="-122"/>
              </a:rPr>
              <a:t>元素  无</a:t>
            </a:r>
            <a:r>
              <a:rPr lang="zh-CN" altLang="en-US" sz="2400" b="1" dirty="0">
                <a:latin typeface="黑体" panose="02010609060101010101" pitchFamily="49" charset="-122"/>
                <a:ea typeface="黑体" panose="02010609060101010101" pitchFamily="49" charset="-122"/>
              </a:rPr>
              <a:t>大小</a:t>
            </a:r>
          </a:p>
        </p:txBody>
      </p:sp>
      <p:grpSp>
        <p:nvGrpSpPr>
          <p:cNvPr id="34" name="组合 33"/>
          <p:cNvGrpSpPr/>
          <p:nvPr/>
        </p:nvGrpSpPr>
        <p:grpSpPr bwMode="auto">
          <a:xfrm>
            <a:off x="3484264" y="1828728"/>
            <a:ext cx="1381125" cy="869792"/>
            <a:chOff x="6269" y="3521"/>
            <a:chExt cx="2900" cy="1825"/>
          </a:xfrm>
        </p:grpSpPr>
        <p:sp>
          <p:nvSpPr>
            <p:cNvPr id="71713" name="文本框 13"/>
            <p:cNvSpPr txBox="1">
              <a:spLocks noChangeArrowheads="1"/>
            </p:cNvSpPr>
            <p:nvPr/>
          </p:nvSpPr>
          <p:spPr bwMode="auto">
            <a:xfrm>
              <a:off x="6269" y="3521"/>
              <a:ext cx="2900" cy="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FF0000"/>
                  </a:solidFill>
                  <a:latin typeface="黑体" panose="02010609060101010101" pitchFamily="49" charset="-122"/>
                  <a:ea typeface="黑体" panose="02010609060101010101" pitchFamily="49" charset="-122"/>
                </a:rPr>
                <a:t>直线</a:t>
              </a:r>
            </a:p>
          </p:txBody>
        </p:sp>
        <p:sp>
          <p:nvSpPr>
            <p:cNvPr id="71714" name="文本框 14"/>
            <p:cNvSpPr txBox="1">
              <a:spLocks noChangeArrowheads="1"/>
            </p:cNvSpPr>
            <p:nvPr/>
          </p:nvSpPr>
          <p:spPr bwMode="auto">
            <a:xfrm>
              <a:off x="6273" y="4377"/>
              <a:ext cx="2134" cy="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FF0000"/>
                  </a:solidFill>
                  <a:latin typeface="黑体" panose="02010609060101010101" pitchFamily="49" charset="-122"/>
                  <a:ea typeface="黑体" panose="02010609060101010101" pitchFamily="49" charset="-122"/>
                </a:rPr>
                <a:t>曲线</a:t>
              </a:r>
            </a:p>
          </p:txBody>
        </p:sp>
      </p:grpSp>
      <p:sp>
        <p:nvSpPr>
          <p:cNvPr id="16" name="文本框 15"/>
          <p:cNvSpPr txBox="1">
            <a:spLocks noChangeArrowheads="1"/>
          </p:cNvSpPr>
          <p:nvPr/>
        </p:nvSpPr>
        <p:spPr bwMode="auto">
          <a:xfrm>
            <a:off x="4602997" y="2104954"/>
            <a:ext cx="13827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黑体" panose="02010609060101010101" pitchFamily="49" charset="-122"/>
                <a:ea typeface="黑体" panose="02010609060101010101" pitchFamily="49" charset="-122"/>
              </a:rPr>
              <a:t>无粗细</a:t>
            </a:r>
          </a:p>
        </p:txBody>
      </p:sp>
      <p:grpSp>
        <p:nvGrpSpPr>
          <p:cNvPr id="35" name="组合 34"/>
          <p:cNvGrpSpPr/>
          <p:nvPr/>
        </p:nvGrpSpPr>
        <p:grpSpPr bwMode="auto">
          <a:xfrm>
            <a:off x="3469479" y="2992670"/>
            <a:ext cx="1069975" cy="903129"/>
            <a:chOff x="6284" y="5935"/>
            <a:chExt cx="2247" cy="1897"/>
          </a:xfrm>
        </p:grpSpPr>
        <p:sp>
          <p:nvSpPr>
            <p:cNvPr id="71711" name="文本框 16"/>
            <p:cNvSpPr txBox="1">
              <a:spLocks noChangeArrowheads="1"/>
            </p:cNvSpPr>
            <p:nvPr/>
          </p:nvSpPr>
          <p:spPr bwMode="auto">
            <a:xfrm>
              <a:off x="6284" y="5935"/>
              <a:ext cx="2247" cy="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FF0000"/>
                  </a:solidFill>
                  <a:latin typeface="黑体" panose="02010609060101010101" pitchFamily="49" charset="-122"/>
                  <a:ea typeface="黑体" panose="02010609060101010101" pitchFamily="49" charset="-122"/>
                </a:rPr>
                <a:t>平面</a:t>
              </a:r>
            </a:p>
          </p:txBody>
        </p:sp>
        <p:sp>
          <p:nvSpPr>
            <p:cNvPr id="71712" name="文本框 17"/>
            <p:cNvSpPr txBox="1">
              <a:spLocks noChangeArrowheads="1"/>
            </p:cNvSpPr>
            <p:nvPr/>
          </p:nvSpPr>
          <p:spPr bwMode="auto">
            <a:xfrm>
              <a:off x="6296" y="6862"/>
              <a:ext cx="2137" cy="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FF0000"/>
                  </a:solidFill>
                  <a:latin typeface="黑体" panose="02010609060101010101" pitchFamily="49" charset="-122"/>
                  <a:ea typeface="黑体" panose="02010609060101010101" pitchFamily="49" charset="-122"/>
                </a:rPr>
                <a:t>曲面</a:t>
              </a:r>
            </a:p>
          </p:txBody>
        </p:sp>
      </p:grpSp>
      <p:sp>
        <p:nvSpPr>
          <p:cNvPr id="19" name="文本框 18"/>
          <p:cNvSpPr txBox="1">
            <a:spLocks noChangeArrowheads="1"/>
          </p:cNvSpPr>
          <p:nvPr/>
        </p:nvSpPr>
        <p:spPr bwMode="auto">
          <a:xfrm>
            <a:off x="4602997" y="3281291"/>
            <a:ext cx="1517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黑体" panose="02010609060101010101" pitchFamily="49" charset="-122"/>
                <a:ea typeface="黑体" panose="02010609060101010101" pitchFamily="49" charset="-122"/>
              </a:rPr>
              <a:t>无厚薄</a:t>
            </a:r>
          </a:p>
        </p:txBody>
      </p:sp>
      <p:cxnSp>
        <p:nvCxnSpPr>
          <p:cNvPr id="22" name="直接箭头连接符 21"/>
          <p:cNvCxnSpPr>
            <a:cxnSpLocks noChangeShapeType="1"/>
          </p:cNvCxnSpPr>
          <p:nvPr/>
        </p:nvCxnSpPr>
        <p:spPr bwMode="auto">
          <a:xfrm flipV="1">
            <a:off x="2932947" y="1304854"/>
            <a:ext cx="0" cy="835025"/>
          </a:xfrm>
          <a:prstGeom prst="straightConnector1">
            <a:avLst/>
          </a:prstGeom>
          <a:noFill/>
          <a:ln w="28575">
            <a:solidFill>
              <a:srgbClr val="FF0000"/>
            </a:solidFill>
            <a:round/>
            <a:tailEnd type="arrow" w="med" len="med"/>
          </a:ln>
          <a:extLst>
            <a:ext uri="{909E8E84-426E-40DD-AFC4-6F175D3DCCD1}">
              <a14:hiddenFill xmlns:a14="http://schemas.microsoft.com/office/drawing/2010/main">
                <a:noFill/>
              </a14:hiddenFill>
            </a:ext>
          </a:extLst>
        </p:spPr>
      </p:cxnSp>
      <p:cxnSp>
        <p:nvCxnSpPr>
          <p:cNvPr id="23" name="直接箭头连接符 22"/>
          <p:cNvCxnSpPr>
            <a:cxnSpLocks noChangeShapeType="1"/>
          </p:cNvCxnSpPr>
          <p:nvPr/>
        </p:nvCxnSpPr>
        <p:spPr bwMode="auto">
          <a:xfrm>
            <a:off x="3050422" y="1329036"/>
            <a:ext cx="0" cy="835025"/>
          </a:xfrm>
          <a:prstGeom prst="straightConnector1">
            <a:avLst/>
          </a:prstGeom>
          <a:noFill/>
          <a:ln w="28575">
            <a:solidFill>
              <a:srgbClr val="FF0000"/>
            </a:solidFill>
            <a:round/>
            <a:tailEnd type="arrow" w="med" len="med"/>
          </a:ln>
          <a:extLst>
            <a:ext uri="{909E8E84-426E-40DD-AFC4-6F175D3DCCD1}">
              <a14:hiddenFill xmlns:a14="http://schemas.microsoft.com/office/drawing/2010/main">
                <a:noFill/>
              </a14:hiddenFill>
            </a:ext>
          </a:extLst>
        </p:spPr>
      </p:cxnSp>
      <p:cxnSp>
        <p:nvCxnSpPr>
          <p:cNvPr id="24" name="直接箭头连接符 23"/>
          <p:cNvCxnSpPr>
            <a:cxnSpLocks noChangeShapeType="1"/>
          </p:cNvCxnSpPr>
          <p:nvPr/>
        </p:nvCxnSpPr>
        <p:spPr bwMode="auto">
          <a:xfrm flipV="1">
            <a:off x="2929772" y="2500241"/>
            <a:ext cx="0" cy="835025"/>
          </a:xfrm>
          <a:prstGeom prst="straightConnector1">
            <a:avLst/>
          </a:prstGeom>
          <a:noFill/>
          <a:ln w="28575">
            <a:solidFill>
              <a:srgbClr val="FF0000"/>
            </a:solidFill>
            <a:round/>
            <a:tailEnd type="arrow" w="med" len="med"/>
          </a:ln>
          <a:extLst>
            <a:ext uri="{909E8E84-426E-40DD-AFC4-6F175D3DCCD1}">
              <a14:hiddenFill xmlns:a14="http://schemas.microsoft.com/office/drawing/2010/main">
                <a:noFill/>
              </a14:hiddenFill>
            </a:ext>
          </a:extLst>
        </p:spPr>
      </p:cxnSp>
      <p:cxnSp>
        <p:nvCxnSpPr>
          <p:cNvPr id="25" name="直接箭头连接符 24"/>
          <p:cNvCxnSpPr>
            <a:cxnSpLocks noChangeShapeType="1"/>
          </p:cNvCxnSpPr>
          <p:nvPr/>
        </p:nvCxnSpPr>
        <p:spPr bwMode="auto">
          <a:xfrm>
            <a:off x="3048834" y="2538341"/>
            <a:ext cx="0" cy="835025"/>
          </a:xfrm>
          <a:prstGeom prst="straightConnector1">
            <a:avLst/>
          </a:prstGeom>
          <a:noFill/>
          <a:ln w="28575">
            <a:solidFill>
              <a:srgbClr val="FF0000"/>
            </a:solidFill>
            <a:round/>
            <a:tailEnd type="arrow" w="med" len="med"/>
          </a:ln>
          <a:extLst>
            <a:ext uri="{909E8E84-426E-40DD-AFC4-6F175D3DCCD1}">
              <a14:hiddenFill xmlns:a14="http://schemas.microsoft.com/office/drawing/2010/main">
                <a:noFill/>
              </a14:hiddenFill>
            </a:ext>
          </a:extLst>
        </p:spPr>
      </p:cxnSp>
      <p:cxnSp>
        <p:nvCxnSpPr>
          <p:cNvPr id="27" name="直接箭头连接符 26"/>
          <p:cNvCxnSpPr>
            <a:cxnSpLocks noChangeShapeType="1"/>
          </p:cNvCxnSpPr>
          <p:nvPr/>
        </p:nvCxnSpPr>
        <p:spPr bwMode="auto">
          <a:xfrm>
            <a:off x="2993272" y="3711503"/>
            <a:ext cx="0" cy="835025"/>
          </a:xfrm>
          <a:prstGeom prst="straightConnector1">
            <a:avLst/>
          </a:prstGeom>
          <a:noFill/>
          <a:ln w="28575">
            <a:solidFill>
              <a:srgbClr val="FF0000"/>
            </a:solidFill>
            <a:round/>
            <a:tailEnd type="arrow" w="med" len="med"/>
          </a:ln>
          <a:extLst>
            <a:ext uri="{909E8E84-426E-40DD-AFC4-6F175D3DCCD1}">
              <a14:hiddenFill xmlns:a14="http://schemas.microsoft.com/office/drawing/2010/main">
                <a:noFill/>
              </a14:hiddenFill>
            </a:ext>
          </a:extLst>
        </p:spPr>
      </p:cxnSp>
      <p:cxnSp>
        <p:nvCxnSpPr>
          <p:cNvPr id="28" name="直接连接符 27"/>
          <p:cNvCxnSpPr>
            <a:cxnSpLocks noChangeShapeType="1"/>
          </p:cNvCxnSpPr>
          <p:nvPr/>
        </p:nvCxnSpPr>
        <p:spPr bwMode="auto">
          <a:xfrm>
            <a:off x="3336172" y="1149278"/>
            <a:ext cx="762000" cy="4762"/>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36" name="组合 35"/>
          <p:cNvGrpSpPr/>
          <p:nvPr/>
        </p:nvGrpSpPr>
        <p:grpSpPr bwMode="auto">
          <a:xfrm>
            <a:off x="3275848" y="4498904"/>
            <a:ext cx="2552700" cy="461634"/>
            <a:chOff x="5578" y="8895"/>
            <a:chExt cx="5360" cy="973"/>
          </a:xfrm>
        </p:grpSpPr>
        <p:sp>
          <p:nvSpPr>
            <p:cNvPr id="71709" name="文本框 19"/>
            <p:cNvSpPr txBox="1">
              <a:spLocks noChangeArrowheads="1"/>
            </p:cNvSpPr>
            <p:nvPr/>
          </p:nvSpPr>
          <p:spPr bwMode="auto">
            <a:xfrm>
              <a:off x="7222" y="8895"/>
              <a:ext cx="3716" cy="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黑体" panose="02010609060101010101" pitchFamily="49" charset="-122"/>
                  <a:ea typeface="黑体" panose="02010609060101010101" pitchFamily="49" charset="-122"/>
                </a:rPr>
                <a:t>物体的图形</a:t>
              </a:r>
            </a:p>
          </p:txBody>
        </p:sp>
        <p:cxnSp>
          <p:nvCxnSpPr>
            <p:cNvPr id="71710" name="直接连接符 28"/>
            <p:cNvCxnSpPr>
              <a:cxnSpLocks noChangeShapeType="1"/>
            </p:cNvCxnSpPr>
            <p:nvPr/>
          </p:nvCxnSpPr>
          <p:spPr bwMode="auto">
            <a:xfrm>
              <a:off x="5578" y="9349"/>
              <a:ext cx="1596" cy="1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sp>
        <p:nvSpPr>
          <p:cNvPr id="30" name="左大括号 29"/>
          <p:cNvSpPr/>
          <p:nvPr/>
        </p:nvSpPr>
        <p:spPr bwMode="auto">
          <a:xfrm>
            <a:off x="1994735" y="1127054"/>
            <a:ext cx="433388" cy="3671887"/>
          </a:xfrm>
          <a:prstGeom prst="leftBrace">
            <a:avLst>
              <a:gd name="adj1" fmla="val 60314"/>
              <a:gd name="adj2" fmla="val 50000"/>
            </a:avLst>
          </a:prstGeom>
          <a:noFill/>
          <a:ln w="28575">
            <a:solidFill>
              <a:srgbClr val="FF0000"/>
            </a:solidFill>
            <a:round/>
          </a:ln>
          <a:extLst>
            <a:ext uri="{909E8E84-426E-40DD-AFC4-6F175D3DCCD1}">
              <a14:hiddenFill xmlns:a14="http://schemas.microsoft.com/office/drawing/2010/main">
                <a:solidFill>
                  <a:srgbClr val="FFFFFF"/>
                </a:solidFill>
              </a14:hiddenFill>
            </a:ext>
          </a:extLst>
        </p:spPr>
        <p:txBody>
          <a:bodyPr lIns="68569" tIns="34285" rIns="68569" bIns="34285"/>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b="1"/>
          </a:p>
        </p:txBody>
      </p:sp>
      <p:sp>
        <p:nvSpPr>
          <p:cNvPr id="31" name="左大括号 30"/>
          <p:cNvSpPr/>
          <p:nvPr/>
        </p:nvSpPr>
        <p:spPr bwMode="auto">
          <a:xfrm>
            <a:off x="3323075" y="2043041"/>
            <a:ext cx="159543" cy="593725"/>
          </a:xfrm>
          <a:prstGeom prst="leftBrace">
            <a:avLst>
              <a:gd name="adj1" fmla="val 8258"/>
              <a:gd name="adj2" fmla="val 50000"/>
            </a:avLst>
          </a:prstGeom>
          <a:noFill/>
          <a:ln w="28575">
            <a:solidFill>
              <a:srgbClr val="FF0000"/>
            </a:solidFill>
            <a:round/>
          </a:ln>
          <a:extLst>
            <a:ext uri="{909E8E84-426E-40DD-AFC4-6F175D3DCCD1}">
              <a14:hiddenFill xmlns:a14="http://schemas.microsoft.com/office/drawing/2010/main">
                <a:solidFill>
                  <a:srgbClr val="FFFFFF"/>
                </a:solidFill>
              </a14:hiddenFill>
            </a:ext>
          </a:extLst>
        </p:spPr>
        <p:txBody>
          <a:bodyPr lIns="68569" tIns="34285" rIns="68569" bIns="34285"/>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b="1"/>
          </a:p>
        </p:txBody>
      </p:sp>
      <p:sp>
        <p:nvSpPr>
          <p:cNvPr id="32" name="左大括号 31"/>
          <p:cNvSpPr/>
          <p:nvPr/>
        </p:nvSpPr>
        <p:spPr bwMode="auto">
          <a:xfrm>
            <a:off x="3296484" y="3190523"/>
            <a:ext cx="189685" cy="593725"/>
          </a:xfrm>
          <a:prstGeom prst="leftBrace">
            <a:avLst>
              <a:gd name="adj1" fmla="val 8258"/>
              <a:gd name="adj2" fmla="val 50000"/>
            </a:avLst>
          </a:prstGeom>
          <a:noFill/>
          <a:ln w="28575">
            <a:solidFill>
              <a:srgbClr val="FF0000"/>
            </a:solidFill>
            <a:round/>
          </a:ln>
          <a:extLst>
            <a:ext uri="{909E8E84-426E-40DD-AFC4-6F175D3DCCD1}">
              <a14:hiddenFill xmlns:a14="http://schemas.microsoft.com/office/drawing/2010/main">
                <a:solidFill>
                  <a:srgbClr val="FFFFFF"/>
                </a:solidFill>
              </a14:hiddenFill>
            </a:ext>
          </a:extLst>
        </p:spPr>
        <p:txBody>
          <a:bodyPr lIns="68569" tIns="34285" rIns="68569" bIns="34285"/>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b="1"/>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up)">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childTnLst>
                          </p:cTn>
                        </p:par>
                        <p:par>
                          <p:cTn id="22" fill="hold">
                            <p:stCondLst>
                              <p:cond delay="500"/>
                            </p:stCondLst>
                            <p:childTnLst>
                              <p:par>
                                <p:cTn id="23" presetID="3" presetClass="entr" presetSubtype="1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500"/>
                                        <p:tgtEl>
                                          <p:spTgt spid="24"/>
                                        </p:tgtEl>
                                      </p:cBhvr>
                                    </p:animEffect>
                                  </p:childTnLst>
                                </p:cTn>
                              </p:par>
                            </p:childTnLst>
                          </p:cTn>
                        </p:par>
                        <p:par>
                          <p:cTn id="40" fill="hold">
                            <p:stCondLst>
                              <p:cond delay="500"/>
                            </p:stCondLst>
                            <p:childTnLst>
                              <p:par>
                                <p:cTn id="41" presetID="3" presetClass="entr" presetSubtype="1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linds(horizont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500"/>
                                        <p:tgtEl>
                                          <p:spTgt spid="25"/>
                                        </p:tgtEl>
                                      </p:cBhvr>
                                    </p:animEffect>
                                  </p:childTnLst>
                                </p:cTn>
                              </p:par>
                            </p:childTnLst>
                          </p:cTn>
                        </p:par>
                        <p:par>
                          <p:cTn id="49" fill="hold">
                            <p:stCondLst>
                              <p:cond delay="500"/>
                            </p:stCondLst>
                            <p:childTnLst>
                              <p:par>
                                <p:cTn id="50" presetID="3" presetClass="entr" presetSubtype="10"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linds(horizont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up)">
                                      <p:cBhvr>
                                        <p:cTn id="57" dur="500"/>
                                        <p:tgtEl>
                                          <p:spTgt spid="27"/>
                                        </p:tgtEl>
                                      </p:cBhvr>
                                    </p:animEffect>
                                  </p:childTnLst>
                                </p:cTn>
                              </p:par>
                            </p:childTnLst>
                          </p:cTn>
                        </p:par>
                        <p:par>
                          <p:cTn id="58" fill="hold">
                            <p:stCondLst>
                              <p:cond delay="500"/>
                            </p:stCondLst>
                            <p:childTnLst>
                              <p:par>
                                <p:cTn id="59" presetID="2" presetClass="entr" presetSubtype="8" fill="hold" grpId="2"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ppt_x</p:attrName>
                                        </p:attrNameLst>
                                      </p:cBhvr>
                                      <p:tavLst>
                                        <p:tav tm="0">
                                          <p:val>
                                            <p:strVal val="0-#ppt_w/2"/>
                                          </p:val>
                                        </p:tav>
                                        <p:tav tm="100000">
                                          <p:val>
                                            <p:strVal val="#ppt_x"/>
                                          </p:val>
                                        </p:tav>
                                      </p:tavLst>
                                    </p:anim>
                                    <p:anim calcmode="lin" valueType="num">
                                      <p:cBhvr>
                                        <p:cTn id="62" dur="500" fill="hold"/>
                                        <p:tgtEl>
                                          <p:spTgt spid="11"/>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ppt_x</p:attrName>
                                        </p:attrNameLst>
                                      </p:cBhvr>
                                      <p:tavLst>
                                        <p:tav tm="0">
                                          <p:val>
                                            <p:strVal val="1+#ppt_w/2"/>
                                          </p:val>
                                        </p:tav>
                                        <p:tav tm="100000">
                                          <p:val>
                                            <p:strVal val="#ppt_x"/>
                                          </p:val>
                                        </p:tav>
                                      </p:tavLst>
                                    </p:anim>
                                    <p:anim calcmode="lin" valueType="num">
                                      <p:cBhvr>
                                        <p:cTn id="6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500"/>
                            </p:stCondLst>
                            <p:childTnLst>
                              <p:par>
                                <p:cTn id="73" presetID="22" presetClass="entr" presetSubtype="8" fill="hold" nodeType="afterEffect">
                                  <p:stCondLst>
                                    <p:cond delay="0"/>
                                  </p:stCondLst>
                                  <p:childTnLst>
                                    <p:set>
                                      <p:cBhvr>
                                        <p:cTn id="74" dur="1" fill="hold">
                                          <p:stCondLst>
                                            <p:cond delay="0"/>
                                          </p:stCondLst>
                                        </p:cTn>
                                        <p:tgtEl>
                                          <p:spTgt spid="13">
                                            <p:txEl>
                                              <p:pRg st="0" end="0"/>
                                            </p:txEl>
                                          </p:spTgt>
                                        </p:tgtEl>
                                        <p:attrNameLst>
                                          <p:attrName>style.visibility</p:attrName>
                                        </p:attrNameLst>
                                      </p:cBhvr>
                                      <p:to>
                                        <p:strVal val="visible"/>
                                      </p:to>
                                    </p:set>
                                    <p:animEffect transition="in" filter="wipe(left)">
                                      <p:cBhvr>
                                        <p:cTn id="75" dur="500"/>
                                        <p:tgtEl>
                                          <p:spTgt spid="13">
                                            <p:txEl>
                                              <p:pRg st="0" end="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wipe(left)">
                                      <p:cBhvr>
                                        <p:cTn id="80" dur="500"/>
                                        <p:tgtEl>
                                          <p:spTgt spid="3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wipe(up)">
                                      <p:cBhvr>
                                        <p:cTn id="85" dur="500"/>
                                        <p:tgtEl>
                                          <p:spTgt spid="34"/>
                                        </p:tgtEl>
                                      </p:cBhvr>
                                    </p:animEffect>
                                  </p:childTnLst>
                                </p:cTn>
                              </p:par>
                            </p:childTnLst>
                          </p:cTn>
                        </p:par>
                        <p:par>
                          <p:cTn id="86" fill="hold">
                            <p:stCondLst>
                              <p:cond delay="500"/>
                            </p:stCondLst>
                            <p:childTnLst>
                              <p:par>
                                <p:cTn id="87" presetID="3" presetClass="entr" presetSubtype="1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blinds(horizontal)">
                                      <p:cBhvr>
                                        <p:cTn id="89" dur="500"/>
                                        <p:tgtEl>
                                          <p:spTgt spid="16"/>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left)">
                                      <p:cBhvr>
                                        <p:cTn id="94" dur="500"/>
                                        <p:tgtEl>
                                          <p:spTgt spid="32"/>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1" fill="hold" nodeType="click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wipe(up)">
                                      <p:cBhvr>
                                        <p:cTn id="99" dur="500"/>
                                        <p:tgtEl>
                                          <p:spTgt spid="35"/>
                                        </p:tgtEl>
                                      </p:cBhvr>
                                    </p:animEffect>
                                  </p:childTnLst>
                                </p:cTn>
                              </p:par>
                            </p:childTnLst>
                          </p:cTn>
                        </p:par>
                        <p:par>
                          <p:cTn id="100" fill="hold">
                            <p:stCondLst>
                              <p:cond delay="500"/>
                            </p:stCondLst>
                            <p:childTnLst>
                              <p:par>
                                <p:cTn id="101" presetID="3" presetClass="entr" presetSubtype="10"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blinds(horizontal)">
                                      <p:cBhvr>
                                        <p:cTn id="103" dur="500"/>
                                        <p:tgtEl>
                                          <p:spTgt spid="19"/>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nodeType="click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wipe(left)">
                                      <p:cBhvr>
                                        <p:cTn id="10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bldLvl="0" animBg="1"/>
      <p:bldP spid="4" grpId="0"/>
      <p:bldP spid="8" grpId="0"/>
      <p:bldP spid="9" grpId="0"/>
      <p:bldP spid="10" grpId="0"/>
      <p:bldP spid="11" grpId="0"/>
      <p:bldP spid="11" grpId="1"/>
      <p:bldP spid="11" grpId="2"/>
      <p:bldP spid="12" grpId="0"/>
      <p:bldP spid="16" grpId="0"/>
      <p:bldP spid="19" grpId="0"/>
      <p:bldP spid="30" grpId="0" bldLvl="0" animBg="1"/>
      <p:bldP spid="31" grpId="0" bldLvl="0" animBg="1"/>
      <p:bldP spid="3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36010" y="1923678"/>
            <a:ext cx="5987009" cy="715564"/>
          </a:xfrm>
          <a:prstGeom prst="rect">
            <a:avLst/>
          </a:prstGeom>
          <a:noFill/>
        </p:spPr>
        <p:txBody>
          <a:bodyPr wrap="square" lIns="91426" tIns="45712" rIns="91426" bIns="45712" rtlCol="0">
            <a:spAutoFit/>
          </a:bodyPr>
          <a:lstStyle/>
          <a:p>
            <a:pPr algn="ctr">
              <a:lnSpc>
                <a:spcPct val="150000"/>
              </a:lnSpc>
            </a:pPr>
            <a:r>
              <a:rPr lang="zh-CN" altLang="en-US" sz="3200" dirty="0" smtClean="0">
                <a:solidFill>
                  <a:prstClr val="white"/>
                </a:solidFill>
                <a:latin typeface="黑体" pitchFamily="49" charset="-122"/>
                <a:ea typeface="黑体" pitchFamily="49" charset="-122"/>
              </a:rPr>
              <a:t>完成课后练习题</a:t>
            </a:r>
            <a:r>
              <a:rPr lang="en-US" altLang="zh-CN" sz="3200" dirty="0" smtClean="0">
                <a:solidFill>
                  <a:prstClr val="white"/>
                </a:solidFill>
                <a:latin typeface="黑体" pitchFamily="49" charset="-122"/>
                <a:ea typeface="黑体" pitchFamily="49" charset="-122"/>
              </a:rPr>
              <a:t>.</a:t>
            </a:r>
            <a:endParaRPr lang="zh-CN" altLang="en-US" sz="3200" dirty="0">
              <a:solidFill>
                <a:prstClr val="white"/>
              </a:solidFill>
              <a:latin typeface="黑体" pitchFamily="49" charset="-122"/>
              <a:ea typeface="黑体" pitchFamily="49" charset="-122"/>
            </a:endParaRPr>
          </a:p>
        </p:txBody>
      </p:sp>
    </p:spTree>
    <p:extLst>
      <p:ext uri="{BB962C8B-B14F-4D97-AF65-F5344CB8AC3E}">
        <p14:creationId xmlns:p14="http://schemas.microsoft.com/office/powerpoint/2010/main" val="41294865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Text Box 5"/>
          <p:cNvSpPr txBox="1">
            <a:spLocks noChangeArrowheads="1"/>
          </p:cNvSpPr>
          <p:nvPr/>
        </p:nvSpPr>
        <p:spPr bwMode="auto">
          <a:xfrm>
            <a:off x="6345238" y="2917578"/>
            <a:ext cx="2339074" cy="523204"/>
          </a:xfrm>
          <a:prstGeom prst="rect">
            <a:avLst/>
          </a:prstGeom>
          <a:solidFill>
            <a:srgbClr val="39CB3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0000FF"/>
                </a:solidFill>
              </a:rPr>
              <a:t>谜底</a:t>
            </a:r>
            <a:r>
              <a:rPr lang="en-US" altLang="zh-CN" sz="2800" b="1" baseline="-25000" dirty="0">
                <a:solidFill>
                  <a:srgbClr val="0000FF"/>
                </a:solidFill>
              </a:rPr>
              <a:t>——————</a:t>
            </a:r>
          </a:p>
        </p:txBody>
      </p:sp>
      <p:sp>
        <p:nvSpPr>
          <p:cNvPr id="4102" name="Text Box 6"/>
          <p:cNvSpPr txBox="1">
            <a:spLocks noChangeArrowheads="1"/>
          </p:cNvSpPr>
          <p:nvPr/>
        </p:nvSpPr>
        <p:spPr bwMode="auto">
          <a:xfrm>
            <a:off x="7046912" y="2875633"/>
            <a:ext cx="1413519" cy="52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solidFill>
                  <a:schemeClr val="bg1"/>
                </a:solidFill>
              </a:rPr>
              <a:t>雨滴</a:t>
            </a:r>
          </a:p>
        </p:txBody>
      </p:sp>
      <p:sp>
        <p:nvSpPr>
          <p:cNvPr id="4104" name="Text Box 8"/>
          <p:cNvSpPr txBox="1">
            <a:spLocks noChangeArrowheads="1"/>
          </p:cNvSpPr>
          <p:nvPr/>
        </p:nvSpPr>
        <p:spPr bwMode="auto">
          <a:xfrm>
            <a:off x="967206" y="3893159"/>
            <a:ext cx="78719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0000FF"/>
                </a:solidFill>
                <a:latin typeface="黑体" panose="02010609060101010101" pitchFamily="49" charset="-122"/>
                <a:ea typeface="黑体" panose="02010609060101010101" pitchFamily="49" charset="-122"/>
              </a:rPr>
              <a:t>思考</a:t>
            </a:r>
            <a:r>
              <a:rPr lang="zh-CN" altLang="en-US" sz="2400" b="1" dirty="0">
                <a:solidFill>
                  <a:srgbClr val="0000FF"/>
                </a:solidFill>
              </a:rPr>
              <a:t>：</a:t>
            </a:r>
            <a:r>
              <a:rPr lang="zh-CN" altLang="en-US" sz="2400" b="1" dirty="0">
                <a:latin typeface="楷体" panose="02010609060101010101" pitchFamily="49" charset="-122"/>
                <a:ea typeface="楷体" panose="02010609060101010101" pitchFamily="49" charset="-122"/>
              </a:rPr>
              <a:t>将雨滴看成一条线，蕴含了怎样的数学道理？</a:t>
            </a:r>
            <a:endParaRPr lang="zh-CN" altLang="en-US" sz="2800" b="1" dirty="0">
              <a:latin typeface="楷体" panose="02010609060101010101" pitchFamily="49" charset="-122"/>
              <a:ea typeface="楷体" panose="02010609060101010101" pitchFamily="49" charset="-122"/>
            </a:endParaRPr>
          </a:p>
        </p:txBody>
      </p:sp>
      <p:sp>
        <p:nvSpPr>
          <p:cNvPr id="2" name="矩形 1"/>
          <p:cNvSpPr/>
          <p:nvPr/>
        </p:nvSpPr>
        <p:spPr>
          <a:xfrm>
            <a:off x="4373195" y="957882"/>
            <a:ext cx="1266665" cy="523204"/>
          </a:xfrm>
          <a:prstGeom prst="rect">
            <a:avLst/>
          </a:prstGeom>
        </p:spPr>
        <p:style>
          <a:lnRef idx="2">
            <a:schemeClr val="accent6"/>
          </a:lnRef>
          <a:fillRef idx="1">
            <a:schemeClr val="lt1"/>
          </a:fillRef>
          <a:effectRef idx="0">
            <a:schemeClr val="accent6"/>
          </a:effectRef>
          <a:fontRef idx="minor">
            <a:schemeClr val="dk1"/>
          </a:fontRef>
        </p:style>
        <p:txBody>
          <a:bodyPr wrap="none" lIns="91426" tIns="45712" rIns="91426" bIns="45712">
            <a:spAutoFit/>
          </a:bodyPr>
          <a:lstStyle/>
          <a:p>
            <a:pPr algn="ctr">
              <a:defRPr/>
            </a:pPr>
            <a:r>
              <a:rPr lang="zh-CN" altLang="en-US" sz="2800" b="1" dirty="0">
                <a:solidFill>
                  <a:srgbClr val="0000FF"/>
                </a:solidFill>
                <a:latin typeface="黑体" panose="02010609060101010101" pitchFamily="49" charset="-122"/>
                <a:ea typeface="黑体" panose="02010609060101010101" pitchFamily="49" charset="-122"/>
              </a:rPr>
              <a:t>猜谜语</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33772" y="957882"/>
            <a:ext cx="593724" cy="593724"/>
          </a:xfrm>
          <a:prstGeom prst="rect">
            <a:avLst/>
          </a:prstGeom>
        </p:spPr>
      </p:pic>
      <p:sp>
        <p:nvSpPr>
          <p:cNvPr id="4" name="矩形 3"/>
          <p:cNvSpPr/>
          <p:nvPr/>
        </p:nvSpPr>
        <p:spPr>
          <a:xfrm>
            <a:off x="3298507" y="1623010"/>
            <a:ext cx="2659702" cy="461665"/>
          </a:xfrm>
          <a:prstGeom prst="rect">
            <a:avLst/>
          </a:prstGeom>
        </p:spPr>
        <p:txBody>
          <a:bodyPr wrap="none" lIns="91426" tIns="45712" rIns="91426" bIns="45712">
            <a:spAutoFit/>
          </a:bodyPr>
          <a:lstStyle/>
          <a:p>
            <a:pPr lvl="0"/>
            <a:r>
              <a:rPr lang="zh-CN" altLang="en-US" sz="2400" b="1" dirty="0">
                <a:solidFill>
                  <a:prstClr val="black"/>
                </a:solidFill>
                <a:latin typeface="楷体" panose="02010609060101010101" pitchFamily="49" charset="-122"/>
                <a:ea typeface="楷体" panose="02010609060101010101" pitchFamily="49" charset="-122"/>
              </a:rPr>
              <a:t>千条线，万条线，</a:t>
            </a:r>
          </a:p>
        </p:txBody>
      </p:sp>
      <p:sp>
        <p:nvSpPr>
          <p:cNvPr id="5" name="矩形 4"/>
          <p:cNvSpPr/>
          <p:nvPr/>
        </p:nvSpPr>
        <p:spPr>
          <a:xfrm>
            <a:off x="3326541" y="2258484"/>
            <a:ext cx="2505815" cy="461665"/>
          </a:xfrm>
          <a:prstGeom prst="rect">
            <a:avLst/>
          </a:prstGeom>
        </p:spPr>
        <p:txBody>
          <a:bodyPr wrap="none" lIns="91426" tIns="45712" rIns="91426" bIns="45712">
            <a:spAutoFit/>
          </a:bodyPr>
          <a:lstStyle/>
          <a:p>
            <a:pPr lvl="0" algn="ctr"/>
            <a:r>
              <a:rPr lang="zh-CN" altLang="en-US" sz="2400" b="1" dirty="0">
                <a:solidFill>
                  <a:prstClr val="black"/>
                </a:solidFill>
                <a:latin typeface="楷体" panose="02010609060101010101" pitchFamily="49" charset="-122"/>
                <a:ea typeface="楷体" panose="02010609060101010101" pitchFamily="49" charset="-122"/>
              </a:rPr>
              <a:t>落入水中看不见</a:t>
            </a:r>
            <a:r>
              <a:rPr lang="en-US" altLang="zh-CN" sz="2400" b="1" dirty="0">
                <a:solidFill>
                  <a:prstClr val="black"/>
                </a:solidFill>
                <a:latin typeface="楷体" panose="02010609060101010101" pitchFamily="49" charset="-122"/>
                <a:ea typeface="楷体" panose="02010609060101010101" pitchFamily="49" charset="-122"/>
              </a:rPr>
              <a:t>.</a:t>
            </a:r>
            <a:endParaRPr lang="zh-CN" altLang="en-US" sz="2400" b="1" dirty="0">
              <a:solidFill>
                <a:prstClr val="black"/>
              </a:solidFill>
              <a:latin typeface="楷体" panose="02010609060101010101" pitchFamily="49" charset="-122"/>
              <a:ea typeface="楷体" panose="02010609060101010101" pitchFamily="49" charset="-122"/>
            </a:endParaRPr>
          </a:p>
        </p:txBody>
      </p:sp>
      <p:sp>
        <p:nvSpPr>
          <p:cNvPr id="6" name="矩形 5"/>
          <p:cNvSpPr/>
          <p:nvPr/>
        </p:nvSpPr>
        <p:spPr>
          <a:xfrm>
            <a:off x="4202333" y="3057550"/>
            <a:ext cx="1731564" cy="461665"/>
          </a:xfrm>
          <a:prstGeom prst="rect">
            <a:avLst/>
          </a:prstGeom>
        </p:spPr>
        <p:txBody>
          <a:bodyPr wrap="none" lIns="91426" tIns="45712" rIns="91426" bIns="45712">
            <a:spAutoFit/>
          </a:bodyPr>
          <a:lstStyle/>
          <a:p>
            <a:pPr lvl="0"/>
            <a:r>
              <a:rPr lang="zh-CN" altLang="en-US" sz="2400" b="1" dirty="0">
                <a:solidFill>
                  <a:prstClr val="black"/>
                </a:solidFill>
                <a:latin typeface="楷体" panose="02010609060101010101" pitchFamily="49" charset="-122"/>
                <a:ea typeface="楷体" panose="02010609060101010101" pitchFamily="49" charset="-122"/>
              </a:rPr>
              <a:t>（打一物）</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01"/>
                                        </p:tgtEl>
                                        <p:attrNameLst>
                                          <p:attrName>style.visibility</p:attrName>
                                        </p:attrNameLst>
                                      </p:cBhvr>
                                      <p:to>
                                        <p:strVal val="visible"/>
                                      </p:to>
                                    </p:set>
                                    <p:anim calcmode="lin" valueType="num">
                                      <p:cBhvr additive="base">
                                        <p:cTn id="7" dur="500" fill="hold"/>
                                        <p:tgtEl>
                                          <p:spTgt spid="4101"/>
                                        </p:tgtEl>
                                        <p:attrNameLst>
                                          <p:attrName>ppt_x</p:attrName>
                                        </p:attrNameLst>
                                      </p:cBhvr>
                                      <p:tavLst>
                                        <p:tav tm="0">
                                          <p:val>
                                            <p:strVal val="#ppt_x"/>
                                          </p:val>
                                        </p:tav>
                                        <p:tav tm="100000">
                                          <p:val>
                                            <p:strVal val="#ppt_x"/>
                                          </p:val>
                                        </p:tav>
                                      </p:tavLst>
                                    </p:anim>
                                    <p:anim calcmode="lin" valueType="num">
                                      <p:cBhvr additive="base">
                                        <p:cTn id="8"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02"/>
                                        </p:tgtEl>
                                        <p:attrNameLst>
                                          <p:attrName>style.visibility</p:attrName>
                                        </p:attrNameLst>
                                      </p:cBhvr>
                                      <p:to>
                                        <p:strVal val="visible"/>
                                      </p:to>
                                    </p:set>
                                    <p:anim calcmode="lin" valueType="num">
                                      <p:cBhvr additive="base">
                                        <p:cTn id="13" dur="500" fill="hold"/>
                                        <p:tgtEl>
                                          <p:spTgt spid="4102"/>
                                        </p:tgtEl>
                                        <p:attrNameLst>
                                          <p:attrName>ppt_x</p:attrName>
                                        </p:attrNameLst>
                                      </p:cBhvr>
                                      <p:tavLst>
                                        <p:tav tm="0">
                                          <p:val>
                                            <p:strVal val="#ppt_x"/>
                                          </p:val>
                                        </p:tav>
                                        <p:tav tm="100000">
                                          <p:val>
                                            <p:strVal val="#ppt_x"/>
                                          </p:val>
                                        </p:tav>
                                      </p:tavLst>
                                    </p:anim>
                                    <p:anim calcmode="lin" valueType="num">
                                      <p:cBhvr additive="base">
                                        <p:cTn id="14" dur="5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04"/>
                                        </p:tgtEl>
                                        <p:attrNameLst>
                                          <p:attrName>style.visibility</p:attrName>
                                        </p:attrNameLst>
                                      </p:cBhvr>
                                      <p:to>
                                        <p:strVal val="visible"/>
                                      </p:to>
                                    </p:set>
                                    <p:anim calcmode="lin" valueType="num">
                                      <p:cBhvr additive="base">
                                        <p:cTn id="19" dur="500" fill="hold"/>
                                        <p:tgtEl>
                                          <p:spTgt spid="4104"/>
                                        </p:tgtEl>
                                        <p:attrNameLst>
                                          <p:attrName>ppt_x</p:attrName>
                                        </p:attrNameLst>
                                      </p:cBhvr>
                                      <p:tavLst>
                                        <p:tav tm="0">
                                          <p:val>
                                            <p:strVal val="#ppt_x"/>
                                          </p:val>
                                        </p:tav>
                                        <p:tav tm="100000">
                                          <p:val>
                                            <p:strVal val="#ppt_x"/>
                                          </p:val>
                                        </p:tav>
                                      </p:tavLst>
                                    </p:anim>
                                    <p:anim calcmode="lin" valueType="num">
                                      <p:cBhvr additive="base">
                                        <p:cTn id="20" dur="500" fill="hold"/>
                                        <p:tgtEl>
                                          <p:spTgt spid="4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bldLvl="0" animBg="1"/>
      <p:bldP spid="4102" grpId="0"/>
      <p:bldP spid="410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1" name="组合 5"/>
          <p:cNvGrpSpPr/>
          <p:nvPr/>
        </p:nvGrpSpPr>
        <p:grpSpPr bwMode="auto">
          <a:xfrm>
            <a:off x="5935664" y="3369070"/>
            <a:ext cx="979487" cy="942975"/>
            <a:chOff x="11023" y="5648"/>
            <a:chExt cx="2057" cy="1982"/>
          </a:xfrm>
        </p:grpSpPr>
        <p:grpSp>
          <p:nvGrpSpPr>
            <p:cNvPr id="49180" name="Group 3"/>
            <p:cNvGrpSpPr/>
            <p:nvPr/>
          </p:nvGrpSpPr>
          <p:grpSpPr bwMode="auto">
            <a:xfrm>
              <a:off x="11023" y="5648"/>
              <a:ext cx="2057" cy="1982"/>
              <a:chOff x="0" y="0"/>
              <a:chExt cx="1104" cy="1104"/>
            </a:xfrm>
          </p:grpSpPr>
          <p:grpSp>
            <p:nvGrpSpPr>
              <p:cNvPr id="49182" name="Group 4"/>
              <p:cNvGrpSpPr/>
              <p:nvPr/>
            </p:nvGrpSpPr>
            <p:grpSpPr bwMode="auto">
              <a:xfrm>
                <a:off x="0" y="0"/>
                <a:ext cx="1104" cy="1104"/>
                <a:chOff x="0" y="0"/>
                <a:chExt cx="1104" cy="1104"/>
              </a:xfrm>
            </p:grpSpPr>
            <p:sp>
              <p:nvSpPr>
                <p:cNvPr id="49184" name="Oval 5"/>
                <p:cNvSpPr>
                  <a:spLocks noChangeArrowheads="1"/>
                </p:cNvSpPr>
                <p:nvPr/>
              </p:nvSpPr>
              <p:spPr bwMode="auto">
                <a:xfrm>
                  <a:off x="0" y="0"/>
                  <a:ext cx="1104" cy="1104"/>
                </a:xfrm>
                <a:prstGeom prst="ellipse">
                  <a:avLst/>
                </a:prstGeom>
                <a:solidFill>
                  <a:srgbClr val="3366FF">
                    <a:alpha val="50195"/>
                  </a:srgbClr>
                </a:solidFill>
                <a:ln w="9525">
                  <a:solidFill>
                    <a:schemeClr val="tx1"/>
                  </a:solidFill>
                  <a:rou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sp>
              <p:nvSpPr>
                <p:cNvPr id="49185" name="Oval 6"/>
                <p:cNvSpPr>
                  <a:spLocks noChangeArrowheads="1"/>
                </p:cNvSpPr>
                <p:nvPr/>
              </p:nvSpPr>
              <p:spPr bwMode="auto">
                <a:xfrm>
                  <a:off x="0" y="384"/>
                  <a:ext cx="1104" cy="336"/>
                </a:xfrm>
                <a:prstGeom prst="ellipse">
                  <a:avLst/>
                </a:prstGeom>
                <a:solidFill>
                  <a:srgbClr val="3366FF">
                    <a:alpha val="50195"/>
                  </a:srgbClr>
                </a:solidFill>
                <a:ln w="9525">
                  <a:solidFill>
                    <a:schemeClr val="tx1"/>
                  </a:solidFill>
                  <a:prstDash val="dash"/>
                  <a:rou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sp>
            <p:nvSpPr>
              <p:cNvPr id="49183" name="Oval 7"/>
              <p:cNvSpPr>
                <a:spLocks noChangeArrowheads="1"/>
              </p:cNvSpPr>
              <p:nvPr/>
            </p:nvSpPr>
            <p:spPr bwMode="auto">
              <a:xfrm>
                <a:off x="336" y="0"/>
                <a:ext cx="384" cy="1104"/>
              </a:xfrm>
              <a:prstGeom prst="ellipse">
                <a:avLst/>
              </a:prstGeom>
              <a:solidFill>
                <a:srgbClr val="3366FF">
                  <a:alpha val="50195"/>
                </a:srgbClr>
              </a:solidFill>
              <a:ln w="9525">
                <a:solidFill>
                  <a:schemeClr val="tx1"/>
                </a:solidFill>
                <a:prstDash val="dash"/>
                <a:rou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sp>
          <p:nvSpPr>
            <p:cNvPr id="56328" name="Text Box 8"/>
            <p:cNvSpPr txBox="1"/>
            <p:nvPr/>
          </p:nvSpPr>
          <p:spPr>
            <a:xfrm>
              <a:off x="11600" y="5925"/>
              <a:ext cx="1470" cy="1553"/>
            </a:xfrm>
            <a:prstGeom prst="rect">
              <a:avLst/>
            </a:prstGeom>
            <a:noFill/>
            <a:ln w="9525">
              <a:noFill/>
            </a:ln>
          </p:spPr>
          <p:txBody>
            <a:bodyPr>
              <a:spAutoFit/>
            </a:bodyPr>
            <a:lstStyle/>
            <a:p>
              <a:pPr>
                <a:spcBef>
                  <a:spcPct val="50000"/>
                </a:spcBef>
                <a:defRPr/>
              </a:pPr>
              <a:r>
                <a:rPr lang="zh-CN" altLang="en-US" sz="2100" b="1" noProof="1">
                  <a:solidFill>
                    <a:srgbClr val="FF0000"/>
                  </a:solidFill>
                  <a:latin typeface="Times New Roman" panose="02020603050405020304" charset="0"/>
                  <a:ea typeface="黑体" panose="02010609060101010101" pitchFamily="49" charset="-122"/>
                  <a:cs typeface="+mn-ea"/>
                </a:rPr>
                <a:t>球体</a:t>
              </a:r>
              <a:endParaRPr lang="zh-CN" altLang="en-US" sz="2100" b="1" noProof="1">
                <a:solidFill>
                  <a:srgbClr val="FF0000"/>
                </a:solidFill>
                <a:latin typeface="Times New Roman" panose="02020603050405020304" charset="0"/>
                <a:ea typeface="黑体" panose="02010609060101010101" pitchFamily="49" charset="-122"/>
              </a:endParaRPr>
            </a:p>
          </p:txBody>
        </p:sp>
      </p:grpSp>
      <p:sp>
        <p:nvSpPr>
          <p:cNvPr id="49155" name="Line 12"/>
          <p:cNvSpPr>
            <a:spLocks noChangeShapeType="1"/>
          </p:cNvSpPr>
          <p:nvPr/>
        </p:nvSpPr>
        <p:spPr bwMode="auto">
          <a:xfrm>
            <a:off x="6094413" y="4393006"/>
            <a:ext cx="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1426" tIns="45712" rIns="91426" bIns="45712"/>
          <a:lstStyle/>
          <a:p>
            <a:endParaRPr lang="zh-CN" altLang="en-US"/>
          </a:p>
        </p:txBody>
      </p:sp>
      <p:sp>
        <p:nvSpPr>
          <p:cNvPr id="5129" name="Text Box 16"/>
          <p:cNvSpPr txBox="1">
            <a:spLocks noChangeArrowheads="1"/>
          </p:cNvSpPr>
          <p:nvPr/>
        </p:nvSpPr>
        <p:spPr bwMode="auto">
          <a:xfrm>
            <a:off x="805347" y="1454239"/>
            <a:ext cx="51657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400" b="1" dirty="0">
                <a:latin typeface="楷体" panose="02010609060101010101" pitchFamily="49" charset="-122"/>
                <a:ea typeface="楷体" panose="02010609060101010101" pitchFamily="49" charset="-122"/>
              </a:rPr>
              <a:t>图中有哪些你熟悉的立体图形？</a:t>
            </a:r>
            <a:endParaRPr lang="en-US" altLang="zh-CN" sz="2400" b="1" dirty="0">
              <a:latin typeface="楷体" panose="02010609060101010101" pitchFamily="49" charset="-122"/>
              <a:ea typeface="楷体" panose="02010609060101010101" pitchFamily="49" charset="-122"/>
            </a:endParaRPr>
          </a:p>
        </p:txBody>
      </p:sp>
      <p:grpSp>
        <p:nvGrpSpPr>
          <p:cNvPr id="5131" name="组合 8"/>
          <p:cNvGrpSpPr/>
          <p:nvPr/>
        </p:nvGrpSpPr>
        <p:grpSpPr bwMode="auto">
          <a:xfrm>
            <a:off x="5751989" y="2100570"/>
            <a:ext cx="1268730" cy="835025"/>
            <a:chOff x="10773" y="891"/>
            <a:chExt cx="2664" cy="1755"/>
          </a:xfrm>
        </p:grpSpPr>
        <p:graphicFrame>
          <p:nvGraphicFramePr>
            <p:cNvPr id="49178" name="Object 18"/>
            <p:cNvGraphicFramePr>
              <a:graphicFrameLocks noChangeAspect="1"/>
            </p:cNvGraphicFramePr>
            <p:nvPr/>
          </p:nvGraphicFramePr>
          <p:xfrm>
            <a:off x="10937" y="891"/>
            <a:ext cx="2500" cy="1755"/>
          </p:xfrm>
          <a:graphic>
            <a:graphicData uri="http://schemas.openxmlformats.org/presentationml/2006/ole">
              <mc:AlternateContent xmlns:mc="http://schemas.openxmlformats.org/markup-compatibility/2006">
                <mc:Choice xmlns:v="urn:schemas-microsoft-com:vml" Requires="v">
                  <p:oleObj spid="_x0000_s49263" r:id="rId3" imgW="1447800" imgH="1028700" progId="PBrush">
                    <p:embed/>
                  </p:oleObj>
                </mc:Choice>
                <mc:Fallback>
                  <p:oleObj r:id="rId3" imgW="1447800" imgH="1028700" progId="PBrush">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37" y="891"/>
                          <a:ext cx="2500" cy="1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6339" name="Text Box 19"/>
            <p:cNvSpPr txBox="1"/>
            <p:nvPr/>
          </p:nvSpPr>
          <p:spPr>
            <a:xfrm>
              <a:off x="10773" y="1538"/>
              <a:ext cx="2442" cy="970"/>
            </a:xfrm>
            <a:prstGeom prst="rect">
              <a:avLst/>
            </a:prstGeom>
            <a:noFill/>
            <a:ln w="9525">
              <a:noFill/>
            </a:ln>
          </p:spPr>
          <p:txBody>
            <a:bodyPr wrap="square">
              <a:spAutoFit/>
            </a:bodyPr>
            <a:lstStyle/>
            <a:p>
              <a:pPr>
                <a:spcBef>
                  <a:spcPct val="50000"/>
                </a:spcBef>
                <a:defRPr/>
              </a:pPr>
              <a:r>
                <a:rPr lang="zh-CN" altLang="en-US" sz="2400" b="1" noProof="1">
                  <a:solidFill>
                    <a:schemeClr val="bg1"/>
                  </a:solidFill>
                  <a:latin typeface="Times New Roman" panose="02020603050405020304" charset="0"/>
                  <a:ea typeface="黑体" panose="02010609060101010101" pitchFamily="49" charset="-122"/>
                  <a:cs typeface="+mn-ea"/>
                </a:rPr>
                <a:t>长方体</a:t>
              </a:r>
              <a:endParaRPr lang="zh-CN" altLang="en-US" sz="2400" b="1" noProof="1">
                <a:solidFill>
                  <a:schemeClr val="bg1"/>
                </a:solidFill>
                <a:latin typeface="Times New Roman" panose="02020603050405020304" charset="0"/>
                <a:ea typeface="黑体" panose="02010609060101010101" pitchFamily="49" charset="-122"/>
              </a:endParaRPr>
            </a:p>
          </p:txBody>
        </p:sp>
      </p:grpSp>
      <p:pic>
        <p:nvPicPr>
          <p:cNvPr id="5136" name="图片 1" descr="timgEBV2OGTI"/>
          <p:cNvPicPr>
            <a:picLocks noChangeAspect="1" noChangeArrowheads="1"/>
          </p:cNvPicPr>
          <p:nvPr/>
        </p:nvPicPr>
        <p:blipFill>
          <a:blip r:embed="rId5">
            <a:extLst>
              <a:ext uri="{28A0092B-C50C-407E-A947-70E740481C1C}">
                <a14:useLocalDpi xmlns:a14="http://schemas.microsoft.com/office/drawing/2010/main" val="0"/>
              </a:ext>
            </a:extLst>
          </a:blip>
          <a:srcRect r="12814" b="19966"/>
          <a:stretch>
            <a:fillRect/>
          </a:stretch>
        </p:blipFill>
        <p:spPr bwMode="auto">
          <a:xfrm>
            <a:off x="1043608" y="2030806"/>
            <a:ext cx="3841307" cy="2644959"/>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grpSp>
        <p:nvGrpSpPr>
          <p:cNvPr id="5137" name="组合 4"/>
          <p:cNvGrpSpPr/>
          <p:nvPr/>
        </p:nvGrpSpPr>
        <p:grpSpPr bwMode="auto">
          <a:xfrm>
            <a:off x="7603552" y="3467639"/>
            <a:ext cx="822325" cy="1032828"/>
            <a:chOff x="11550" y="7987"/>
            <a:chExt cx="1728" cy="2167"/>
          </a:xfrm>
        </p:grpSpPr>
        <p:sp>
          <p:nvSpPr>
            <p:cNvPr id="49176" name="AutoShape 36"/>
            <p:cNvSpPr>
              <a:spLocks noChangeArrowheads="1"/>
            </p:cNvSpPr>
            <p:nvPr/>
          </p:nvSpPr>
          <p:spPr bwMode="auto">
            <a:xfrm>
              <a:off x="11550" y="7987"/>
              <a:ext cx="1457" cy="2112"/>
            </a:xfrm>
            <a:prstGeom prst="can">
              <a:avLst>
                <a:gd name="adj" fmla="val 37474"/>
              </a:avLst>
            </a:prstGeom>
            <a:solidFill>
              <a:srgbClr val="FF99FF"/>
            </a:solidFill>
            <a:ln w="12700">
              <a:solidFill>
                <a:schemeClr val="tx1"/>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latin typeface="Verdana" panose="020B0604030504040204" pitchFamily="34" charset="0"/>
              </a:endParaRPr>
            </a:p>
          </p:txBody>
        </p:sp>
        <p:sp>
          <p:nvSpPr>
            <p:cNvPr id="49177" name="Text Box 8"/>
            <p:cNvSpPr txBox="1">
              <a:spLocks noChangeArrowheads="1"/>
            </p:cNvSpPr>
            <p:nvPr/>
          </p:nvSpPr>
          <p:spPr bwMode="auto">
            <a:xfrm>
              <a:off x="11803" y="8604"/>
              <a:ext cx="1475" cy="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100" b="1" dirty="0">
                  <a:latin typeface="Times New Roman" panose="02020603050405020304" charset="0"/>
                  <a:ea typeface="黑体" panose="02010609060101010101" pitchFamily="49" charset="-122"/>
                </a:rPr>
                <a:t>圆柱</a:t>
              </a:r>
            </a:p>
          </p:txBody>
        </p:sp>
      </p:grpSp>
      <p:grpSp>
        <p:nvGrpSpPr>
          <p:cNvPr id="5140" name="组合 7"/>
          <p:cNvGrpSpPr/>
          <p:nvPr/>
        </p:nvGrpSpPr>
        <p:grpSpPr bwMode="auto">
          <a:xfrm>
            <a:off x="7389670" y="2030806"/>
            <a:ext cx="1250089" cy="1011238"/>
            <a:chOff x="10868" y="3087"/>
            <a:chExt cx="2626" cy="2121"/>
          </a:xfrm>
        </p:grpSpPr>
        <p:grpSp>
          <p:nvGrpSpPr>
            <p:cNvPr id="49170" name="Group 4"/>
            <p:cNvGrpSpPr/>
            <p:nvPr/>
          </p:nvGrpSpPr>
          <p:grpSpPr bwMode="auto">
            <a:xfrm>
              <a:off x="11116" y="3087"/>
              <a:ext cx="2130" cy="2121"/>
              <a:chOff x="1728" y="336"/>
              <a:chExt cx="1536" cy="1542"/>
            </a:xfrm>
          </p:grpSpPr>
          <p:sp>
            <p:nvSpPr>
              <p:cNvPr id="49172" name="AutoShape 5"/>
              <p:cNvSpPr>
                <a:spLocks noChangeArrowheads="1"/>
              </p:cNvSpPr>
              <p:nvPr/>
            </p:nvSpPr>
            <p:spPr bwMode="auto">
              <a:xfrm>
                <a:off x="1728" y="336"/>
                <a:ext cx="1536" cy="1542"/>
              </a:xfrm>
              <a:prstGeom prst="cube">
                <a:avLst>
                  <a:gd name="adj" fmla="val 25000"/>
                </a:avLst>
              </a:prstGeom>
              <a:solidFill>
                <a:srgbClr val="FF6600"/>
              </a:solidFill>
              <a:ln w="9525">
                <a:solidFill>
                  <a:schemeClr val="bg1"/>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sp>
            <p:nvSpPr>
              <p:cNvPr id="49173" name="Line 6"/>
              <p:cNvSpPr>
                <a:spLocks noChangeShapeType="1"/>
              </p:cNvSpPr>
              <p:nvPr/>
            </p:nvSpPr>
            <p:spPr bwMode="auto">
              <a:xfrm>
                <a:off x="2112" y="336"/>
                <a:ext cx="0" cy="1152"/>
              </a:xfrm>
              <a:prstGeom prst="line">
                <a:avLst/>
              </a:prstGeom>
              <a:noFill/>
              <a:ln w="9525">
                <a:solidFill>
                  <a:schemeClr val="tx1"/>
                </a:solidFill>
                <a:prstDash val="sysDot"/>
                <a:round/>
              </a:ln>
              <a:extLst>
                <a:ext uri="{909E8E84-426E-40DD-AFC4-6F175D3DCCD1}">
                  <a14:hiddenFill xmlns:a14="http://schemas.microsoft.com/office/drawing/2010/main">
                    <a:noFill/>
                  </a14:hiddenFill>
                </a:ext>
              </a:extLst>
            </p:spPr>
            <p:txBody>
              <a:bodyPr/>
              <a:lstStyle/>
              <a:p>
                <a:endParaRPr lang="zh-CN" altLang="en-US"/>
              </a:p>
            </p:txBody>
          </p:sp>
          <p:sp>
            <p:nvSpPr>
              <p:cNvPr id="49174" name="Line 7"/>
              <p:cNvSpPr>
                <a:spLocks noChangeShapeType="1"/>
              </p:cNvSpPr>
              <p:nvPr/>
            </p:nvSpPr>
            <p:spPr bwMode="auto">
              <a:xfrm>
                <a:off x="2112" y="1488"/>
                <a:ext cx="1152" cy="0"/>
              </a:xfrm>
              <a:prstGeom prst="line">
                <a:avLst/>
              </a:prstGeom>
              <a:noFill/>
              <a:ln w="9525">
                <a:solidFill>
                  <a:schemeClr val="tx1"/>
                </a:solidFill>
                <a:prstDash val="sysDot"/>
                <a:round/>
              </a:ln>
              <a:extLst>
                <a:ext uri="{909E8E84-426E-40DD-AFC4-6F175D3DCCD1}">
                  <a14:hiddenFill xmlns:a14="http://schemas.microsoft.com/office/drawing/2010/main">
                    <a:noFill/>
                  </a14:hiddenFill>
                </a:ext>
              </a:extLst>
            </p:spPr>
            <p:txBody>
              <a:bodyPr/>
              <a:lstStyle/>
              <a:p>
                <a:endParaRPr lang="zh-CN" altLang="en-US"/>
              </a:p>
            </p:txBody>
          </p:sp>
          <p:sp>
            <p:nvSpPr>
              <p:cNvPr id="49175" name="Line 8"/>
              <p:cNvSpPr>
                <a:spLocks noChangeShapeType="1"/>
              </p:cNvSpPr>
              <p:nvPr/>
            </p:nvSpPr>
            <p:spPr bwMode="auto">
              <a:xfrm flipV="1">
                <a:off x="1728" y="1488"/>
                <a:ext cx="384" cy="384"/>
              </a:xfrm>
              <a:prstGeom prst="line">
                <a:avLst/>
              </a:prstGeom>
              <a:noFill/>
              <a:ln w="9525">
                <a:solidFill>
                  <a:schemeClr val="tx1"/>
                </a:solidFill>
                <a:prstDash val="sysDot"/>
                <a:round/>
              </a:ln>
              <a:extLst>
                <a:ext uri="{909E8E84-426E-40DD-AFC4-6F175D3DCCD1}">
                  <a14:hiddenFill xmlns:a14="http://schemas.microsoft.com/office/drawing/2010/main">
                    <a:noFill/>
                  </a14:hiddenFill>
                </a:ext>
              </a:extLst>
            </p:spPr>
            <p:txBody>
              <a:bodyPr/>
              <a:lstStyle/>
              <a:p>
                <a:endParaRPr lang="zh-CN" altLang="en-US"/>
              </a:p>
            </p:txBody>
          </p:sp>
        </p:grpSp>
        <p:sp>
          <p:nvSpPr>
            <p:cNvPr id="49171" name="Text Box 19"/>
            <p:cNvSpPr txBox="1">
              <a:spLocks noChangeArrowheads="1"/>
            </p:cNvSpPr>
            <p:nvPr/>
          </p:nvSpPr>
          <p:spPr bwMode="auto">
            <a:xfrm>
              <a:off x="10868" y="3933"/>
              <a:ext cx="2626" cy="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chemeClr val="bg1"/>
                  </a:solidFill>
                  <a:latin typeface="Times New Roman" panose="02020603050405020304" charset="0"/>
                  <a:ea typeface="黑体" panose="02010609060101010101" pitchFamily="49" charset="-122"/>
                </a:rPr>
                <a:t>正方体</a:t>
              </a:r>
            </a:p>
          </p:txBody>
        </p:sp>
      </p:grpSp>
      <p:sp>
        <p:nvSpPr>
          <p:cNvPr id="49163" name="文本框 6151"/>
          <p:cNvSpPr txBox="1">
            <a:spLocks noChangeArrowheads="1"/>
          </p:cNvSpPr>
          <p:nvPr/>
        </p:nvSpPr>
        <p:spPr bwMode="auto">
          <a:xfrm>
            <a:off x="4470797" y="1064202"/>
            <a:ext cx="2350295" cy="46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9060101010101" pitchFamily="49" charset="-122"/>
                <a:ea typeface="黑体" panose="02010609060101010101" pitchFamily="49" charset="-122"/>
                <a:sym typeface="宋体" panose="02010600030101010101" pitchFamily="2" charset="-122"/>
              </a:rPr>
              <a:t>构成图形的元素</a:t>
            </a:r>
          </a:p>
        </p:txBody>
      </p:sp>
      <p:grpSp>
        <p:nvGrpSpPr>
          <p:cNvPr id="31" name="组合 30"/>
          <p:cNvGrpSpPr/>
          <p:nvPr/>
        </p:nvGrpSpPr>
        <p:grpSpPr>
          <a:xfrm>
            <a:off x="862716" y="1103883"/>
            <a:ext cx="3666199" cy="461665"/>
            <a:chOff x="460374" y="864542"/>
            <a:chExt cx="3666199" cy="461665"/>
          </a:xfrm>
        </p:grpSpPr>
        <p:grpSp>
          <p:nvGrpSpPr>
            <p:cNvPr id="32" name="组合 31"/>
            <p:cNvGrpSpPr/>
            <p:nvPr/>
          </p:nvGrpSpPr>
          <p:grpSpPr>
            <a:xfrm>
              <a:off x="460374" y="864542"/>
              <a:ext cx="3666199" cy="461665"/>
              <a:chOff x="460374" y="864542"/>
              <a:chExt cx="3666199" cy="461665"/>
            </a:xfrm>
          </p:grpSpPr>
          <p:sp>
            <p:nvSpPr>
              <p:cNvPr id="34" name="圆角矩形 33"/>
              <p:cNvSpPr/>
              <p:nvPr/>
            </p:nvSpPr>
            <p:spPr>
              <a:xfrm>
                <a:off x="460374" y="916940"/>
                <a:ext cx="1812920" cy="369570"/>
              </a:xfrm>
              <a:prstGeom prst="roundRect">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Times New Roman" pitchFamily="18" charset="0"/>
                  <a:cs typeface="Times New Roman" pitchFamily="18" charset="0"/>
                </a:endParaRPr>
              </a:p>
            </p:txBody>
          </p:sp>
          <p:sp>
            <p:nvSpPr>
              <p:cNvPr id="35" name="文本框 22"/>
              <p:cNvSpPr txBox="1"/>
              <p:nvPr/>
            </p:nvSpPr>
            <p:spPr>
              <a:xfrm>
                <a:off x="560661" y="864542"/>
                <a:ext cx="3565912" cy="461665"/>
              </a:xfrm>
              <a:prstGeom prst="rect">
                <a:avLst/>
              </a:prstGeom>
              <a:noFill/>
            </p:spPr>
            <p:txBody>
              <a:bodyPr wrap="square" rtlCol="0">
                <a:spAutoFit/>
              </a:bodyPr>
              <a:lstStyle/>
              <a:p>
                <a:r>
                  <a:rPr lang="zh-CN" altLang="en-US" sz="2400" dirty="0">
                    <a:solidFill>
                      <a:schemeClr val="bg1"/>
                    </a:solidFill>
                    <a:latin typeface="Times New Roman" pitchFamily="18" charset="0"/>
                    <a:ea typeface="黑体" panose="02010609060101010101" pitchFamily="49" charset="-122"/>
                    <a:cs typeface="Times New Roman" pitchFamily="18" charset="0"/>
                    <a:sym typeface="+mn-ea"/>
                  </a:rPr>
                  <a:t>学生</a:t>
                </a:r>
                <a:r>
                  <a:rPr lang="zh-CN" altLang="en-US" sz="2400" dirty="0" smtClean="0">
                    <a:solidFill>
                      <a:schemeClr val="bg1"/>
                    </a:solidFill>
                    <a:latin typeface="Times New Roman" pitchFamily="18" charset="0"/>
                    <a:ea typeface="黑体" panose="02010609060101010101" pitchFamily="49" charset="-122"/>
                    <a:cs typeface="Times New Roman" pitchFamily="18" charset="0"/>
                    <a:sym typeface="+mn-ea"/>
                  </a:rPr>
                  <a:t>活动一</a:t>
                </a:r>
                <a:r>
                  <a:rPr lang="en-US" altLang="zh-CN" sz="2400" dirty="0" smtClean="0">
                    <a:solidFill>
                      <a:srgbClr val="000000"/>
                    </a:solidFill>
                    <a:latin typeface="Times New Roman" pitchFamily="18" charset="0"/>
                    <a:ea typeface="黑体" panose="02010609060101010101" pitchFamily="49" charset="-122"/>
                    <a:cs typeface="Times New Roman" pitchFamily="18" charset="0"/>
                    <a:sym typeface="+mn-ea"/>
                  </a:rPr>
                  <a:t> </a:t>
                </a:r>
                <a:r>
                  <a:rPr lang="zh-CN" altLang="en-US" sz="2400" dirty="0" smtClean="0">
                    <a:latin typeface="Times New Roman" pitchFamily="18" charset="0"/>
                    <a:ea typeface="黑体" panose="02010609060101010101" pitchFamily="49" charset="-122"/>
                    <a:cs typeface="Times New Roman" pitchFamily="18" charset="0"/>
                    <a:sym typeface="+mn-ea"/>
                  </a:rPr>
                  <a:t>【一起探究】</a:t>
                </a:r>
                <a:endParaRPr lang="zh-CN" altLang="en-US" sz="2400" dirty="0">
                  <a:latin typeface="Times New Roman" pitchFamily="18" charset="0"/>
                  <a:ea typeface="黑体" panose="02010609060101010101" pitchFamily="49" charset="-122"/>
                  <a:cs typeface="Times New Roman" pitchFamily="18" charset="0"/>
                  <a:sym typeface="+mn-ea"/>
                </a:endParaRPr>
              </a:p>
            </p:txBody>
          </p:sp>
        </p:grpSp>
        <p:cxnSp>
          <p:nvCxnSpPr>
            <p:cNvPr id="33" name="直接连接符 32"/>
            <p:cNvCxnSpPr/>
            <p:nvPr/>
          </p:nvCxnSpPr>
          <p:spPr>
            <a:xfrm>
              <a:off x="554355" y="914400"/>
              <a:ext cx="0" cy="361950"/>
            </a:xfrm>
            <a:prstGeom prst="line">
              <a:avLst/>
            </a:prstGeom>
            <a:ln w="19050" cmpd="sng">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136"/>
                                        </p:tgtEl>
                                        <p:attrNameLst>
                                          <p:attrName>style.visibility</p:attrName>
                                        </p:attrNameLst>
                                      </p:cBhvr>
                                      <p:to>
                                        <p:strVal val="visible"/>
                                      </p:to>
                                    </p:set>
                                    <p:anim calcmode="lin" valueType="num">
                                      <p:cBhvr>
                                        <p:cTn id="7" dur="500" fill="hold"/>
                                        <p:tgtEl>
                                          <p:spTgt spid="5136"/>
                                        </p:tgtEl>
                                        <p:attrNameLst>
                                          <p:attrName>ppt_w</p:attrName>
                                        </p:attrNameLst>
                                      </p:cBhvr>
                                      <p:tavLst>
                                        <p:tav tm="0">
                                          <p:val>
                                            <p:fltVal val="0"/>
                                          </p:val>
                                        </p:tav>
                                        <p:tav tm="100000">
                                          <p:val>
                                            <p:strVal val="#ppt_w"/>
                                          </p:val>
                                        </p:tav>
                                      </p:tavLst>
                                    </p:anim>
                                    <p:anim calcmode="lin" valueType="num">
                                      <p:cBhvr>
                                        <p:cTn id="8" dur="500" fill="hold"/>
                                        <p:tgtEl>
                                          <p:spTgt spid="513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5131"/>
                                        </p:tgtEl>
                                        <p:attrNameLst>
                                          <p:attrName>style.visibility</p:attrName>
                                        </p:attrNameLst>
                                      </p:cBhvr>
                                      <p:to>
                                        <p:strVal val="visible"/>
                                      </p:to>
                                    </p:set>
                                    <p:animEffect transition="in" filter="blinds(horizontal)">
                                      <p:cBhvr>
                                        <p:cTn id="13" dur="500"/>
                                        <p:tgtEl>
                                          <p:spTgt spid="5131"/>
                                        </p:tgtEl>
                                      </p:cBhvr>
                                    </p:animEffec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5140"/>
                                        </p:tgtEl>
                                        <p:attrNameLst>
                                          <p:attrName>style.visibility</p:attrName>
                                        </p:attrNameLst>
                                      </p:cBhvr>
                                      <p:to>
                                        <p:strVal val="visible"/>
                                      </p:to>
                                    </p:set>
                                    <p:animEffect transition="in" filter="blinds(horizontal)">
                                      <p:cBhvr>
                                        <p:cTn id="17" dur="500"/>
                                        <p:tgtEl>
                                          <p:spTgt spid="5140"/>
                                        </p:tgtEl>
                                      </p:cBhvr>
                                    </p:animEffect>
                                  </p:childTnLst>
                                </p:cTn>
                              </p:par>
                            </p:childTnLst>
                          </p:cTn>
                        </p:par>
                        <p:par>
                          <p:cTn id="18" fill="hold">
                            <p:stCondLst>
                              <p:cond delay="1000"/>
                            </p:stCondLst>
                            <p:childTnLst>
                              <p:par>
                                <p:cTn id="19" presetID="5" presetClass="entr" presetSubtype="10" fill="hold" nodeType="afterEffect">
                                  <p:stCondLst>
                                    <p:cond delay="0"/>
                                  </p:stCondLst>
                                  <p:childTnLst>
                                    <p:set>
                                      <p:cBhvr>
                                        <p:cTn id="20" dur="1" fill="hold">
                                          <p:stCondLst>
                                            <p:cond delay="0"/>
                                          </p:stCondLst>
                                        </p:cTn>
                                        <p:tgtEl>
                                          <p:spTgt spid="5121"/>
                                        </p:tgtEl>
                                        <p:attrNameLst>
                                          <p:attrName>style.visibility</p:attrName>
                                        </p:attrNameLst>
                                      </p:cBhvr>
                                      <p:to>
                                        <p:strVal val="visible"/>
                                      </p:to>
                                    </p:set>
                                    <p:animEffect transition="in" filter="checkerboard(across)">
                                      <p:cBhvr>
                                        <p:cTn id="21" dur="500"/>
                                        <p:tgtEl>
                                          <p:spTgt spid="5121"/>
                                        </p:tgtEl>
                                      </p:cBhvr>
                                    </p:animEffect>
                                  </p:childTnLst>
                                </p:cTn>
                              </p:par>
                            </p:childTnLst>
                          </p:cTn>
                        </p:par>
                        <p:par>
                          <p:cTn id="22" fill="hold">
                            <p:stCondLst>
                              <p:cond delay="1500"/>
                            </p:stCondLst>
                            <p:childTnLst>
                              <p:par>
                                <p:cTn id="23" presetID="5" presetClass="entr" presetSubtype="10" fill="hold" nodeType="afterEffect">
                                  <p:stCondLst>
                                    <p:cond delay="0"/>
                                  </p:stCondLst>
                                  <p:childTnLst>
                                    <p:set>
                                      <p:cBhvr>
                                        <p:cTn id="24" dur="1" fill="hold">
                                          <p:stCondLst>
                                            <p:cond delay="0"/>
                                          </p:stCondLst>
                                        </p:cTn>
                                        <p:tgtEl>
                                          <p:spTgt spid="5137"/>
                                        </p:tgtEl>
                                        <p:attrNameLst>
                                          <p:attrName>style.visibility</p:attrName>
                                        </p:attrNameLst>
                                      </p:cBhvr>
                                      <p:to>
                                        <p:strVal val="visible"/>
                                      </p:to>
                                    </p:set>
                                    <p:animEffect transition="in" filter="checkerboard(across)">
                                      <p:cBhvr>
                                        <p:cTn id="25" dur="500"/>
                                        <p:tgtEl>
                                          <p:spTgt spid="5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5694" y="1491630"/>
            <a:ext cx="7073667" cy="1137695"/>
          </a:xfrm>
          <a:prstGeom prst="rect">
            <a:avLst/>
          </a:prstGeom>
        </p:spPr>
      </p:pic>
      <p:sp>
        <p:nvSpPr>
          <p:cNvPr id="5" name="文本框 4"/>
          <p:cNvSpPr txBox="1">
            <a:spLocks noChangeArrowheads="1"/>
          </p:cNvSpPr>
          <p:nvPr/>
        </p:nvSpPr>
        <p:spPr bwMode="auto">
          <a:xfrm>
            <a:off x="2721403" y="1720528"/>
            <a:ext cx="53022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chemeClr val="bg1"/>
                </a:solidFill>
                <a:latin typeface="宋体" panose="02010600030101010101" pitchFamily="2" charset="-122"/>
              </a:rPr>
              <a:t>以上立体图形都是</a:t>
            </a:r>
            <a:r>
              <a:rPr lang="zh-CN" altLang="en-US" sz="2400" b="1" dirty="0">
                <a:solidFill>
                  <a:srgbClr val="FFFF00"/>
                </a:solidFill>
                <a:latin typeface="宋体" panose="02010600030101010101" pitchFamily="2" charset="-122"/>
              </a:rPr>
              <a:t>几何体</a:t>
            </a:r>
            <a:r>
              <a:rPr lang="zh-CN" altLang="en-US" sz="2400" b="1" dirty="0">
                <a:solidFill>
                  <a:schemeClr val="bg1"/>
                </a:solidFill>
                <a:latin typeface="宋体" panose="02010600030101010101" pitchFamily="2" charset="-122"/>
              </a:rPr>
              <a:t>，简称</a:t>
            </a:r>
            <a:r>
              <a:rPr lang="zh-CN" altLang="en-US" sz="2400" b="1" dirty="0">
                <a:solidFill>
                  <a:srgbClr val="FFFF00"/>
                </a:solidFill>
                <a:latin typeface="宋体" panose="02010600030101010101" pitchFamily="2" charset="-122"/>
              </a:rPr>
              <a:t>体</a:t>
            </a:r>
            <a:r>
              <a:rPr lang="en-US" altLang="zh-CN" sz="2400" b="1" dirty="0">
                <a:solidFill>
                  <a:schemeClr val="bg1"/>
                </a:solidFill>
                <a:latin typeface="宋体" panose="02010600030101010101" pitchFamily="2" charset="-122"/>
              </a:rPr>
              <a:t>.</a:t>
            </a:r>
          </a:p>
        </p:txBody>
      </p:sp>
      <p:pic>
        <p:nvPicPr>
          <p:cNvPr id="21" name="图片 18"/>
          <p:cNvPicPr>
            <a:picLocks noChangeAspect="1"/>
          </p:cNvPicPr>
          <p:nvPr/>
        </p:nvPicPr>
        <p:blipFill>
          <a:blip r:embed="rId3"/>
          <a:stretch>
            <a:fillRect/>
          </a:stretch>
        </p:blipFill>
        <p:spPr>
          <a:xfrm>
            <a:off x="755576" y="1419621"/>
            <a:ext cx="999432" cy="1431401"/>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
          <p:cNvSpPr>
            <a:spLocks noGrp="1" noChangeArrowheads="1"/>
          </p:cNvSpPr>
          <p:nvPr/>
        </p:nvSpPr>
        <p:spPr bwMode="auto">
          <a:xfrm>
            <a:off x="1635064" y="1358452"/>
            <a:ext cx="7340600" cy="1231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pPr>
            <a:r>
              <a:rPr lang="en-US" altLang="zh-CN" sz="2400" b="1" dirty="0">
                <a:latin typeface="Times New Roman" pitchFamily="18" charset="0"/>
                <a:ea typeface="楷体" panose="02010609060101010101" pitchFamily="49" charset="-122"/>
                <a:cs typeface="Times New Roman" pitchFamily="18" charset="0"/>
              </a:rPr>
              <a:t>1. </a:t>
            </a:r>
            <a:r>
              <a:rPr lang="zh-CN" altLang="en-US" sz="2400" b="1" dirty="0">
                <a:latin typeface="Times New Roman" pitchFamily="18" charset="0"/>
                <a:ea typeface="楷体" panose="02010609060101010101" pitchFamily="49" charset="-122"/>
                <a:cs typeface="Times New Roman" pitchFamily="18" charset="0"/>
              </a:rPr>
              <a:t>你知道这些几何体是由什么围成的吗？ </a:t>
            </a:r>
          </a:p>
          <a:p>
            <a:pPr eaLnBrk="1" hangingPunct="1">
              <a:lnSpc>
                <a:spcPct val="140000"/>
              </a:lnSpc>
            </a:pPr>
            <a:r>
              <a:rPr lang="en-US" altLang="zh-CN" sz="2400" b="1" dirty="0">
                <a:latin typeface="Times New Roman" pitchFamily="18" charset="0"/>
                <a:ea typeface="楷体" panose="02010609060101010101" pitchFamily="49" charset="-122"/>
                <a:cs typeface="Times New Roman" pitchFamily="18" charset="0"/>
              </a:rPr>
              <a:t>2. </a:t>
            </a:r>
            <a:r>
              <a:rPr lang="zh-CN" altLang="en-US" sz="2400" b="1" dirty="0">
                <a:latin typeface="Times New Roman" pitchFamily="18" charset="0"/>
                <a:ea typeface="楷体" panose="02010609060101010101" pitchFamily="49" charset="-122"/>
                <a:cs typeface="Times New Roman" pitchFamily="18" charset="0"/>
              </a:rPr>
              <a:t>下图中的图形分别有哪些面？这些面有什么不同吗？ </a:t>
            </a:r>
          </a:p>
        </p:txBody>
      </p:sp>
      <p:grpSp>
        <p:nvGrpSpPr>
          <p:cNvPr id="105476" name="Group 4"/>
          <p:cNvGrpSpPr/>
          <p:nvPr/>
        </p:nvGrpSpPr>
        <p:grpSpPr bwMode="auto">
          <a:xfrm>
            <a:off x="1501715" y="2622889"/>
            <a:ext cx="6386512" cy="1425575"/>
            <a:chOff x="3184" y="8193"/>
            <a:chExt cx="2820" cy="729"/>
          </a:xfrm>
        </p:grpSpPr>
        <p:pic>
          <p:nvPicPr>
            <p:cNvPr id="50188" name="Picture 5" descr="g2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90" y="8232"/>
              <a:ext cx="577"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9" name="Picture 6" descr="g19"/>
            <p:cNvPicPr>
              <a:picLocks noChangeAspect="1" noChangeArrowheads="1"/>
            </p:cNvPicPr>
            <p:nvPr/>
          </p:nvPicPr>
          <p:blipFill>
            <a:blip r:embed="rId3" cstate="print">
              <a:extLst>
                <a:ext uri="{28A0092B-C50C-407E-A947-70E740481C1C}">
                  <a14:useLocalDpi xmlns:a14="http://schemas.microsoft.com/office/drawing/2010/main" val="0"/>
                </a:ext>
              </a:extLst>
            </a:blip>
            <a:srcRect t="10258" b="10976"/>
            <a:stretch>
              <a:fillRect/>
            </a:stretch>
          </p:blipFill>
          <p:spPr bwMode="auto">
            <a:xfrm>
              <a:off x="5104" y="8193"/>
              <a:ext cx="900"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90" name="Picture 7" descr="g2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84" y="8204"/>
              <a:ext cx="818" cy="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2"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16102" t="8041" r="13842" b="5246"/>
          <a:stretch>
            <a:fillRect/>
          </a:stretch>
        </p:blipFill>
        <p:spPr bwMode="auto">
          <a:xfrm>
            <a:off x="751552" y="1515319"/>
            <a:ext cx="647701" cy="6477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25419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5667"/>
          <a:stretch>
            <a:fillRect/>
          </a:stretch>
        </p:blipFill>
        <p:spPr>
          <a:xfrm>
            <a:off x="251520" y="1172700"/>
            <a:ext cx="8548810" cy="3510115"/>
          </a:xfrm>
          <a:prstGeom prst="rect">
            <a:avLst/>
          </a:prstGeom>
        </p:spPr>
      </p:pic>
      <p:sp>
        <p:nvSpPr>
          <p:cNvPr id="4" name="Rectangle 3"/>
          <p:cNvSpPr>
            <a:spLocks noGrp="1" noChangeArrowheads="1"/>
          </p:cNvSpPr>
          <p:nvPr/>
        </p:nvSpPr>
        <p:spPr bwMode="auto">
          <a:xfrm>
            <a:off x="3089438" y="1558052"/>
            <a:ext cx="5260975" cy="1554832"/>
          </a:xfrm>
          <a:prstGeom prst="rect">
            <a:avLst/>
          </a:prstGeom>
          <a:noFill/>
          <a:ln w="9525">
            <a:solidFill>
              <a:srgbClr val="000000"/>
            </a:solidFill>
            <a:miter lim="800000"/>
          </a:ln>
        </p:spPr>
        <p:txBody>
          <a:bodyPr lIns="91426" tIns="45712" rIns="91426" bIns="45712"/>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514337" indent="-514337" eaLnBrk="1" hangingPunct="1">
              <a:lnSpc>
                <a:spcPct val="150000"/>
              </a:lnSpc>
              <a:buFont typeface="Arial" panose="020B0604020202020204" pitchFamily="34" charset="0"/>
              <a:buAutoNum type="arabicPeriod"/>
              <a:defRPr/>
            </a:pPr>
            <a:r>
              <a:rPr lang="zh-CN" altLang="en-US" sz="2800" b="1" dirty="0">
                <a:solidFill>
                  <a:schemeClr val="bg1"/>
                </a:solidFill>
                <a:latin typeface="Times New Roman" pitchFamily="18" charset="0"/>
                <a:cs typeface="Times New Roman" pitchFamily="18" charset="0"/>
              </a:rPr>
              <a:t>几何体是由</a:t>
            </a:r>
            <a:r>
              <a:rPr lang="zh-CN" altLang="en-US" sz="2800" b="1" dirty="0">
                <a:solidFill>
                  <a:srgbClr val="FFFF00"/>
                </a:solidFill>
                <a:latin typeface="Times New Roman" pitchFamily="18" charset="0"/>
                <a:cs typeface="Times New Roman" pitchFamily="18" charset="0"/>
              </a:rPr>
              <a:t>面</a:t>
            </a:r>
            <a:r>
              <a:rPr lang="zh-CN" altLang="en-US" sz="2800" b="1" dirty="0">
                <a:solidFill>
                  <a:schemeClr val="bg1"/>
                </a:solidFill>
                <a:latin typeface="Times New Roman" pitchFamily="18" charset="0"/>
                <a:cs typeface="Times New Roman" pitchFamily="18" charset="0"/>
              </a:rPr>
              <a:t>围成的</a:t>
            </a:r>
            <a:r>
              <a:rPr lang="en-US" altLang="zh-CN" sz="2800" b="1" dirty="0">
                <a:solidFill>
                  <a:schemeClr val="bg1"/>
                </a:solidFill>
                <a:latin typeface="Times New Roman" pitchFamily="18" charset="0"/>
                <a:cs typeface="Times New Roman" pitchFamily="18" charset="0"/>
              </a:rPr>
              <a:t>.</a:t>
            </a:r>
            <a:r>
              <a:rPr lang="zh-CN" altLang="en-US" sz="2800" b="1" dirty="0">
                <a:solidFill>
                  <a:schemeClr val="bg1"/>
                </a:solidFill>
                <a:latin typeface="Times New Roman" pitchFamily="18" charset="0"/>
                <a:cs typeface="Times New Roman" pitchFamily="18" charset="0"/>
              </a:rPr>
              <a:t> </a:t>
            </a:r>
            <a:endParaRPr lang="en-US" altLang="zh-CN" sz="2800" b="1" dirty="0">
              <a:solidFill>
                <a:schemeClr val="bg1"/>
              </a:solidFill>
              <a:latin typeface="Times New Roman" pitchFamily="18" charset="0"/>
              <a:cs typeface="Times New Roman" pitchFamily="18" charset="0"/>
            </a:endParaRPr>
          </a:p>
          <a:p>
            <a:pPr eaLnBrk="1" hangingPunct="1">
              <a:lnSpc>
                <a:spcPct val="150000"/>
              </a:lnSpc>
              <a:defRPr/>
            </a:pPr>
            <a:r>
              <a:rPr lang="en-US" altLang="zh-CN" sz="2800" b="1" dirty="0">
                <a:solidFill>
                  <a:schemeClr val="bg1"/>
                </a:solidFill>
                <a:latin typeface="Times New Roman" pitchFamily="18" charset="0"/>
                <a:cs typeface="Times New Roman" pitchFamily="18" charset="0"/>
              </a:rPr>
              <a:t>2.  </a:t>
            </a:r>
            <a:r>
              <a:rPr lang="zh-CN" altLang="en-US" sz="2800" b="1" dirty="0">
                <a:solidFill>
                  <a:schemeClr val="bg1"/>
                </a:solidFill>
                <a:latin typeface="Times New Roman" pitchFamily="18" charset="0"/>
                <a:cs typeface="Times New Roman" pitchFamily="18" charset="0"/>
              </a:rPr>
              <a:t>面分为</a:t>
            </a:r>
            <a:r>
              <a:rPr lang="zh-CN" altLang="en-US" sz="2800" b="1" dirty="0">
                <a:solidFill>
                  <a:srgbClr val="FFFF00"/>
                </a:solidFill>
                <a:latin typeface="Times New Roman" pitchFamily="18" charset="0"/>
                <a:cs typeface="Times New Roman" pitchFamily="18" charset="0"/>
              </a:rPr>
              <a:t>平的面</a:t>
            </a:r>
            <a:r>
              <a:rPr lang="zh-CN" altLang="en-US" sz="2800" b="1" dirty="0">
                <a:solidFill>
                  <a:schemeClr val="bg1"/>
                </a:solidFill>
                <a:latin typeface="Times New Roman" pitchFamily="18" charset="0"/>
                <a:cs typeface="Times New Roman" pitchFamily="18" charset="0"/>
              </a:rPr>
              <a:t>和</a:t>
            </a:r>
            <a:r>
              <a:rPr lang="zh-CN" altLang="en-US" sz="2800" b="1" dirty="0">
                <a:solidFill>
                  <a:srgbClr val="FFFF00"/>
                </a:solidFill>
                <a:latin typeface="Times New Roman" pitchFamily="18" charset="0"/>
                <a:cs typeface="Times New Roman" pitchFamily="18" charset="0"/>
              </a:rPr>
              <a:t>曲的面</a:t>
            </a:r>
            <a:r>
              <a:rPr lang="en-US" altLang="zh-CN" sz="2800" b="1" dirty="0">
                <a:solidFill>
                  <a:schemeClr val="bg1"/>
                </a:solidFill>
                <a:latin typeface="Times New Roman" pitchFamily="18" charset="0"/>
                <a:cs typeface="Times New Roman" pitchFamily="18" charset="0"/>
              </a:rPr>
              <a:t>.</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1239" y="1373188"/>
            <a:ext cx="2755900"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3314" y="1595438"/>
            <a:ext cx="3659187"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文本框 3"/>
          <p:cNvSpPr txBox="1">
            <a:spLocks noChangeArrowheads="1"/>
          </p:cNvSpPr>
          <p:nvPr/>
        </p:nvSpPr>
        <p:spPr bwMode="auto">
          <a:xfrm>
            <a:off x="2614238" y="987574"/>
            <a:ext cx="42465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rgbClr val="0000FF"/>
                </a:solidFill>
                <a:latin typeface="黑体" panose="02010609060101010101" pitchFamily="49" charset="-122"/>
                <a:ea typeface="黑体" panose="02010609060101010101" pitchFamily="49" charset="-122"/>
              </a:rPr>
              <a:t>实际生活中的平面与曲面</a:t>
            </a:r>
          </a:p>
        </p:txBody>
      </p:sp>
      <p:sp>
        <p:nvSpPr>
          <p:cNvPr id="5" name="文本框 4"/>
          <p:cNvSpPr txBox="1"/>
          <p:nvPr/>
        </p:nvSpPr>
        <p:spPr>
          <a:xfrm>
            <a:off x="2463800" y="2584451"/>
            <a:ext cx="803397" cy="461649"/>
          </a:xfrm>
          <a:prstGeom prst="rect">
            <a:avLst/>
          </a:prstGeom>
          <a:noFill/>
          <a:ln w="9525">
            <a:noFill/>
          </a:ln>
        </p:spPr>
        <p:txBody>
          <a:bodyPr wrap="none" lIns="91426" tIns="45712" rIns="91426" bIns="45712">
            <a:spAutoFit/>
          </a:bodyPr>
          <a:lstStyle/>
          <a:p>
            <a:pPr>
              <a:defRPr/>
            </a:pPr>
            <a:r>
              <a:rPr lang="zh-CN" altLang="en-US" sz="2400" b="1" noProof="1">
                <a:solidFill>
                  <a:schemeClr val="accent5"/>
                </a:solidFill>
                <a:latin typeface="黑体" panose="02010609060101010101" pitchFamily="49" charset="-122"/>
                <a:ea typeface="黑体" panose="02010609060101010101" pitchFamily="49" charset="-122"/>
                <a:cs typeface="+mn-ea"/>
              </a:rPr>
              <a:t>平面</a:t>
            </a:r>
            <a:endParaRPr lang="zh-CN" altLang="en-US" sz="2400" b="1" noProof="1">
              <a:solidFill>
                <a:schemeClr val="accent5"/>
              </a:solidFill>
              <a:latin typeface="黑体" panose="02010609060101010101" pitchFamily="49" charset="-122"/>
              <a:ea typeface="黑体" panose="02010609060101010101" pitchFamily="49" charset="-122"/>
            </a:endParaRPr>
          </a:p>
        </p:txBody>
      </p:sp>
      <p:sp>
        <p:nvSpPr>
          <p:cNvPr id="6" name="文本框 5"/>
          <p:cNvSpPr txBox="1">
            <a:spLocks noChangeArrowheads="1"/>
          </p:cNvSpPr>
          <p:nvPr/>
        </p:nvSpPr>
        <p:spPr bwMode="auto">
          <a:xfrm>
            <a:off x="7124700" y="2584451"/>
            <a:ext cx="803397" cy="46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atin typeface="黑体" panose="02010609060101010101" pitchFamily="49" charset="-122"/>
                <a:ea typeface="黑体" panose="02010609060101010101" pitchFamily="49" charset="-122"/>
              </a:rPr>
              <a:t>曲面</a:t>
            </a:r>
          </a:p>
        </p:txBody>
      </p:sp>
      <p:pic>
        <p:nvPicPr>
          <p:cNvPr id="52235"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113" y="1595439"/>
            <a:ext cx="3921125" cy="283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文本框 4"/>
          <p:cNvSpPr txBox="1"/>
          <p:nvPr/>
        </p:nvSpPr>
        <p:spPr>
          <a:xfrm>
            <a:off x="2532063" y="2411413"/>
            <a:ext cx="905989" cy="523204"/>
          </a:xfrm>
          <a:prstGeom prst="rect">
            <a:avLst/>
          </a:prstGeom>
          <a:noFill/>
          <a:ln w="9525">
            <a:noFill/>
          </a:ln>
        </p:spPr>
        <p:txBody>
          <a:bodyPr wrap="none" lIns="91426" tIns="45712" rIns="91426" bIns="45712">
            <a:spAutoFit/>
          </a:bodyPr>
          <a:lstStyle/>
          <a:p>
            <a:pPr>
              <a:defRPr/>
            </a:pPr>
            <a:r>
              <a:rPr lang="zh-CN" altLang="en-US" sz="2800" b="1" noProof="1">
                <a:solidFill>
                  <a:srgbClr val="FF0000"/>
                </a:solidFill>
                <a:latin typeface="黑体" panose="02010609060101010101" pitchFamily="49" charset="-122"/>
                <a:ea typeface="黑体" panose="02010609060101010101" pitchFamily="49" charset="-122"/>
                <a:cs typeface="+mn-ea"/>
              </a:rPr>
              <a:t>平面</a:t>
            </a:r>
            <a:endParaRPr lang="zh-CN" altLang="en-US" sz="2800" b="1" noProof="1">
              <a:solidFill>
                <a:srgbClr val="FF0000"/>
              </a:solidFill>
              <a:latin typeface="黑体" panose="02010609060101010101" pitchFamily="49" charset="-122"/>
              <a:ea typeface="黑体" panose="02010609060101010101" pitchFamily="49" charset="-122"/>
            </a:endParaRPr>
          </a:p>
        </p:txBody>
      </p:sp>
      <p:pic>
        <p:nvPicPr>
          <p:cNvPr id="16" name="图片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6510" y="1471300"/>
            <a:ext cx="2511425" cy="314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5"/>
          <p:cNvSpPr txBox="1">
            <a:spLocks noChangeArrowheads="1"/>
          </p:cNvSpPr>
          <p:nvPr/>
        </p:nvSpPr>
        <p:spPr bwMode="auto">
          <a:xfrm>
            <a:off x="6991384" y="3331851"/>
            <a:ext cx="905989" cy="52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2" rIns="91426" bIns="4571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黑体" panose="02010609060101010101" pitchFamily="49" charset="-122"/>
                <a:ea typeface="黑体" panose="02010609060101010101" pitchFamily="49" charset="-122"/>
              </a:rPr>
              <a:t>曲面</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8"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2235"/>
                                        </p:tgtEl>
                                        <p:attrNameLst>
                                          <p:attrName>style.visibility</p:attrName>
                                        </p:attrNameLst>
                                      </p:cBhvr>
                                      <p:to>
                                        <p:strVal val="visible"/>
                                      </p:to>
                                    </p:set>
                                    <p:animEffect transition="in" filter="barn(inVertical)">
                                      <p:cBhvr>
                                        <p:cTn id="27" dur="500"/>
                                        <p:tgtEl>
                                          <p:spTgt spid="5223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inVertic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nvSpPr>
        <p:spPr bwMode="auto">
          <a:xfrm>
            <a:off x="885469" y="1715400"/>
            <a:ext cx="7583121" cy="930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6" tIns="45712" rIns="91426" bIns="45712"/>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eaLnBrk="1" hangingPunct="1">
              <a:lnSpc>
                <a:spcPts val="3800"/>
              </a:lnSpc>
            </a:pPr>
            <a:r>
              <a:rPr lang="zh-CN" altLang="en-US" sz="2800" b="1" dirty="0">
                <a:latin typeface="楷体" panose="02010609060101010101" pitchFamily="49" charset="-122"/>
                <a:ea typeface="楷体" panose="02010609060101010101" pitchFamily="49" charset="-122"/>
              </a:rPr>
              <a:t>    如下图，围成这些立体图形的各个面中哪些面是平的？哪些面是曲的？</a:t>
            </a:r>
          </a:p>
        </p:txBody>
      </p:sp>
      <p:grpSp>
        <p:nvGrpSpPr>
          <p:cNvPr id="53252" name="组合 43"/>
          <p:cNvGrpSpPr/>
          <p:nvPr/>
        </p:nvGrpSpPr>
        <p:grpSpPr bwMode="auto">
          <a:xfrm>
            <a:off x="3054800" y="3361509"/>
            <a:ext cx="690563" cy="687388"/>
            <a:chOff x="2295" y="6378"/>
            <a:chExt cx="3685" cy="3672"/>
          </a:xfrm>
        </p:grpSpPr>
        <p:sp>
          <p:nvSpPr>
            <p:cNvPr id="53284" name="椭圆 44"/>
            <p:cNvSpPr>
              <a:spLocks noChangeArrowheads="1"/>
            </p:cNvSpPr>
            <p:nvPr/>
          </p:nvSpPr>
          <p:spPr bwMode="auto">
            <a:xfrm>
              <a:off x="2308" y="6378"/>
              <a:ext cx="3672" cy="3672"/>
            </a:xfrm>
            <a:prstGeom prst="ellipse">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nvGrpSpPr>
            <p:cNvPr id="53285" name="组合 45"/>
            <p:cNvGrpSpPr/>
            <p:nvPr/>
          </p:nvGrpSpPr>
          <p:grpSpPr bwMode="auto">
            <a:xfrm rot="-5400000">
              <a:off x="3464" y="6479"/>
              <a:ext cx="1360" cy="3672"/>
              <a:chOff x="8293" y="5621"/>
              <a:chExt cx="1474" cy="1480"/>
            </a:xfrm>
          </p:grpSpPr>
          <p:sp>
            <p:nvSpPr>
              <p:cNvPr id="53289" name="弧形 46"/>
              <p:cNvSpPr>
                <a:spLocks noChangeArrowheads="1"/>
              </p:cNvSpPr>
              <p:nvPr/>
            </p:nvSpPr>
            <p:spPr bwMode="auto">
              <a:xfrm rot="10800000">
                <a:off x="8293" y="5621"/>
                <a:ext cx="1474" cy="1474"/>
              </a:xfrm>
              <a:custGeom>
                <a:avLst/>
                <a:gdLst>
                  <a:gd name="T0" fmla="*/ 736 w 1474"/>
                  <a:gd name="T1" fmla="*/ 0 h 1474"/>
                  <a:gd name="T2" fmla="*/ 1473 w 1474"/>
                  <a:gd name="T3" fmla="*/ 737 h 1474"/>
                  <a:gd name="T4" fmla="*/ 737 w 1474"/>
                  <a:gd name="T5" fmla="*/ 737 h 1474"/>
                  <a:gd name="T6" fmla="*/ 736 w 1474"/>
                  <a:gd name="T7" fmla="*/ 0 h 1474"/>
                  <a:gd name="T8" fmla="*/ 1473 w 1474"/>
                  <a:gd name="T9" fmla="*/ 737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290" name="弧形 47"/>
              <p:cNvSpPr>
                <a:spLocks noChangeArrowheads="1"/>
              </p:cNvSpPr>
              <p:nvPr/>
            </p:nvSpPr>
            <p:spPr bwMode="auto">
              <a:xfrm rot="-5400000">
                <a:off x="8293" y="5627"/>
                <a:ext cx="1474" cy="1474"/>
              </a:xfrm>
              <a:custGeom>
                <a:avLst/>
                <a:gdLst>
                  <a:gd name="T0" fmla="*/ 736 w 1474"/>
                  <a:gd name="T1" fmla="*/ 0 h 1474"/>
                  <a:gd name="T2" fmla="*/ 1473 w 1474"/>
                  <a:gd name="T3" fmla="*/ 737 h 1474"/>
                  <a:gd name="T4" fmla="*/ 737 w 1474"/>
                  <a:gd name="T5" fmla="*/ 737 h 1474"/>
                  <a:gd name="T6" fmla="*/ 736 w 1474"/>
                  <a:gd name="T7" fmla="*/ 0 h 1474"/>
                  <a:gd name="T8" fmla="*/ 1473 w 1474"/>
                  <a:gd name="T9" fmla="*/ 737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53286" name="组合 48"/>
            <p:cNvGrpSpPr/>
            <p:nvPr/>
          </p:nvGrpSpPr>
          <p:grpSpPr bwMode="auto">
            <a:xfrm rot="5400000">
              <a:off x="3451" y="6566"/>
              <a:ext cx="1360" cy="3672"/>
              <a:chOff x="8293" y="5621"/>
              <a:chExt cx="1474" cy="1480"/>
            </a:xfrm>
          </p:grpSpPr>
          <p:sp>
            <p:nvSpPr>
              <p:cNvPr id="53287" name="弧形 49"/>
              <p:cNvSpPr>
                <a:spLocks noChangeArrowheads="1"/>
              </p:cNvSpPr>
              <p:nvPr/>
            </p:nvSpPr>
            <p:spPr bwMode="auto">
              <a:xfrm rot="10800000">
                <a:off x="8293" y="5621"/>
                <a:ext cx="1474" cy="1474"/>
              </a:xfrm>
              <a:custGeom>
                <a:avLst/>
                <a:gdLst>
                  <a:gd name="T0" fmla="*/ 736 w 1474"/>
                  <a:gd name="T1" fmla="*/ 0 h 1474"/>
                  <a:gd name="T2" fmla="*/ 1473 w 1474"/>
                  <a:gd name="T3" fmla="*/ 737 h 1474"/>
                  <a:gd name="T4" fmla="*/ 737 w 1474"/>
                  <a:gd name="T5" fmla="*/ 737 h 1474"/>
                  <a:gd name="T6" fmla="*/ 736 w 1474"/>
                  <a:gd name="T7" fmla="*/ 0 h 1474"/>
                  <a:gd name="T8" fmla="*/ 1473 w 1474"/>
                  <a:gd name="T9" fmla="*/ 737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noFill/>
              <a:ln w="28575">
                <a:solidFill>
                  <a:srgbClr val="00B0F0"/>
                </a:solidFill>
                <a:prstDash val="sysDash"/>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288" name="弧形 50"/>
              <p:cNvSpPr>
                <a:spLocks noChangeArrowheads="1"/>
              </p:cNvSpPr>
              <p:nvPr/>
            </p:nvSpPr>
            <p:spPr bwMode="auto">
              <a:xfrm rot="-5400000">
                <a:off x="8293" y="5627"/>
                <a:ext cx="1474" cy="1474"/>
              </a:xfrm>
              <a:custGeom>
                <a:avLst/>
                <a:gdLst>
                  <a:gd name="T0" fmla="*/ 736 w 1474"/>
                  <a:gd name="T1" fmla="*/ 0 h 1474"/>
                  <a:gd name="T2" fmla="*/ 1473 w 1474"/>
                  <a:gd name="T3" fmla="*/ 737 h 1474"/>
                  <a:gd name="T4" fmla="*/ 737 w 1474"/>
                  <a:gd name="T5" fmla="*/ 737 h 1474"/>
                  <a:gd name="T6" fmla="*/ 736 w 1474"/>
                  <a:gd name="T7" fmla="*/ 0 h 1474"/>
                  <a:gd name="T8" fmla="*/ 1473 w 1474"/>
                  <a:gd name="T9" fmla="*/ 737 h 1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4" h="1474" stroke="0">
                    <a:moveTo>
                      <a:pt x="736" y="0"/>
                    </a:moveTo>
                    <a:cubicBezTo>
                      <a:pt x="1143" y="0"/>
                      <a:pt x="1473" y="330"/>
                      <a:pt x="1473" y="737"/>
                    </a:cubicBezTo>
                    <a:lnTo>
                      <a:pt x="737" y="737"/>
                    </a:lnTo>
                    <a:lnTo>
                      <a:pt x="736" y="0"/>
                    </a:lnTo>
                    <a:close/>
                  </a:path>
                  <a:path w="1474" h="1474" fill="none">
                    <a:moveTo>
                      <a:pt x="736" y="0"/>
                    </a:moveTo>
                    <a:cubicBezTo>
                      <a:pt x="1143" y="0"/>
                      <a:pt x="1473" y="330"/>
                      <a:pt x="1473" y="737"/>
                    </a:cubicBezTo>
                  </a:path>
                </a:pathLst>
              </a:custGeom>
              <a:noFill/>
              <a:ln w="28575">
                <a:solidFill>
                  <a:srgbClr val="00B0F0"/>
                </a:solidFill>
                <a:prstDash val="sysDash"/>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nvGrpSpPr>
          <p:cNvPr id="53253" name="组合 26"/>
          <p:cNvGrpSpPr/>
          <p:nvPr/>
        </p:nvGrpSpPr>
        <p:grpSpPr bwMode="auto">
          <a:xfrm rot="16200000">
            <a:off x="4835181" y="3314679"/>
            <a:ext cx="412750" cy="852487"/>
            <a:chOff x="2551" y="3018"/>
            <a:chExt cx="2834" cy="4354"/>
          </a:xfrm>
        </p:grpSpPr>
        <p:sp>
          <p:nvSpPr>
            <p:cNvPr id="53280" name="圆柱形 13"/>
            <p:cNvSpPr>
              <a:spLocks noChangeArrowheads="1"/>
            </p:cNvSpPr>
            <p:nvPr/>
          </p:nvSpPr>
          <p:spPr bwMode="auto">
            <a:xfrm>
              <a:off x="2551" y="3018"/>
              <a:ext cx="2835" cy="4196"/>
            </a:xfrm>
            <a:prstGeom prst="can">
              <a:avLst>
                <a:gd name="adj" fmla="val 24997"/>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nvGrpSpPr>
            <p:cNvPr id="53281" name="组合 14"/>
            <p:cNvGrpSpPr/>
            <p:nvPr/>
          </p:nvGrpSpPr>
          <p:grpSpPr bwMode="auto">
            <a:xfrm>
              <a:off x="2569" y="6428"/>
              <a:ext cx="2817" cy="944"/>
              <a:chOff x="1950" y="5294"/>
              <a:chExt cx="4365" cy="1899"/>
            </a:xfrm>
          </p:grpSpPr>
          <p:sp>
            <p:nvSpPr>
              <p:cNvPr id="53282" name="弧形 15"/>
              <p:cNvSpPr>
                <a:spLocks noChangeArrowheads="1"/>
              </p:cNvSpPr>
              <p:nvPr/>
            </p:nvSpPr>
            <p:spPr bwMode="auto">
              <a:xfrm rot="-5400000">
                <a:off x="3172" y="4048"/>
                <a:ext cx="1898" cy="4363"/>
              </a:xfrm>
              <a:custGeom>
                <a:avLst/>
                <a:gdLst>
                  <a:gd name="T0" fmla="*/ 948 w 1898"/>
                  <a:gd name="T1" fmla="*/ 0 h 4363"/>
                  <a:gd name="T2" fmla="*/ 1897 w 1898"/>
                  <a:gd name="T3" fmla="*/ 2181 h 4363"/>
                  <a:gd name="T4" fmla="*/ 949 w 1898"/>
                  <a:gd name="T5" fmla="*/ 2181 h 4363"/>
                  <a:gd name="T6" fmla="*/ 948 w 1898"/>
                  <a:gd name="T7" fmla="*/ 0 h 4363"/>
                  <a:gd name="T8" fmla="*/ 1897 w 1898"/>
                  <a:gd name="T9" fmla="*/ 2181 h 43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8" h="4363" stroke="0">
                    <a:moveTo>
                      <a:pt x="948" y="0"/>
                    </a:moveTo>
                    <a:cubicBezTo>
                      <a:pt x="1472" y="0"/>
                      <a:pt x="1897" y="976"/>
                      <a:pt x="1897" y="2181"/>
                    </a:cubicBezTo>
                    <a:lnTo>
                      <a:pt x="949" y="2181"/>
                    </a:lnTo>
                    <a:lnTo>
                      <a:pt x="948" y="0"/>
                    </a:lnTo>
                    <a:close/>
                  </a:path>
                  <a:path w="1898" h="4363" fill="none">
                    <a:moveTo>
                      <a:pt x="948" y="0"/>
                    </a:moveTo>
                    <a:cubicBezTo>
                      <a:pt x="1472" y="0"/>
                      <a:pt x="1897" y="976"/>
                      <a:pt x="1897" y="2181"/>
                    </a:cubicBezTo>
                  </a:path>
                </a:pathLst>
              </a:custGeom>
              <a:noFill/>
              <a:ln w="28575">
                <a:solidFill>
                  <a:srgbClr val="3399FF"/>
                </a:solidFill>
                <a:prstDash val="sysDash"/>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283" name="弧形 19"/>
              <p:cNvSpPr>
                <a:spLocks noChangeArrowheads="1"/>
              </p:cNvSpPr>
              <p:nvPr/>
            </p:nvSpPr>
            <p:spPr bwMode="auto">
              <a:xfrm>
                <a:off x="1950" y="5295"/>
                <a:ext cx="4363" cy="1898"/>
              </a:xfrm>
              <a:custGeom>
                <a:avLst/>
                <a:gdLst>
                  <a:gd name="T0" fmla="*/ 2181 w 4363"/>
                  <a:gd name="T1" fmla="*/ 0 h 1898"/>
                  <a:gd name="T2" fmla="*/ 4362 w 4363"/>
                  <a:gd name="T3" fmla="*/ 949 h 1898"/>
                  <a:gd name="T4" fmla="*/ 2181 w 4363"/>
                  <a:gd name="T5" fmla="*/ 949 h 1898"/>
                  <a:gd name="T6" fmla="*/ 2181 w 4363"/>
                  <a:gd name="T7" fmla="*/ 0 h 1898"/>
                  <a:gd name="T8" fmla="*/ 4362 w 4363"/>
                  <a:gd name="T9" fmla="*/ 949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63" h="1898" stroke="0">
                    <a:moveTo>
                      <a:pt x="2181" y="0"/>
                    </a:moveTo>
                    <a:cubicBezTo>
                      <a:pt x="3386" y="0"/>
                      <a:pt x="4362" y="425"/>
                      <a:pt x="4362" y="949"/>
                    </a:cubicBezTo>
                    <a:lnTo>
                      <a:pt x="2181" y="949"/>
                    </a:lnTo>
                    <a:lnTo>
                      <a:pt x="2181" y="0"/>
                    </a:lnTo>
                    <a:close/>
                  </a:path>
                  <a:path w="4363" h="1898" fill="none">
                    <a:moveTo>
                      <a:pt x="2181" y="0"/>
                    </a:moveTo>
                    <a:cubicBezTo>
                      <a:pt x="3386" y="0"/>
                      <a:pt x="4362" y="425"/>
                      <a:pt x="4362" y="949"/>
                    </a:cubicBezTo>
                  </a:path>
                </a:pathLst>
              </a:custGeom>
              <a:noFill/>
              <a:ln w="28575">
                <a:solidFill>
                  <a:srgbClr val="3399FF"/>
                </a:solidFill>
                <a:prstDash val="sysDash"/>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nvGrpSpPr>
          <p:cNvPr id="53254" name="组合 11"/>
          <p:cNvGrpSpPr/>
          <p:nvPr/>
        </p:nvGrpSpPr>
        <p:grpSpPr bwMode="auto">
          <a:xfrm>
            <a:off x="1032325" y="3361509"/>
            <a:ext cx="1177925" cy="647700"/>
            <a:chOff x="1190" y="7826"/>
            <a:chExt cx="2472" cy="1356"/>
          </a:xfrm>
        </p:grpSpPr>
        <p:sp>
          <p:nvSpPr>
            <p:cNvPr id="53275" name="矩形 1"/>
            <p:cNvSpPr>
              <a:spLocks noChangeArrowheads="1"/>
            </p:cNvSpPr>
            <p:nvPr/>
          </p:nvSpPr>
          <p:spPr bwMode="auto">
            <a:xfrm>
              <a:off x="1190" y="8336"/>
              <a:ext cx="1993" cy="444"/>
            </a:xfrm>
            <a:prstGeom prst="rect">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sp>
          <p:nvSpPr>
            <p:cNvPr id="53276" name="平行四边形 2"/>
            <p:cNvSpPr>
              <a:spLocks noChangeArrowheads="1"/>
            </p:cNvSpPr>
            <p:nvPr/>
          </p:nvSpPr>
          <p:spPr bwMode="auto">
            <a:xfrm>
              <a:off x="1190" y="7838"/>
              <a:ext cx="2472" cy="499"/>
            </a:xfrm>
            <a:prstGeom prst="parallelogram">
              <a:avLst>
                <a:gd name="adj" fmla="val 94354"/>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sp>
          <p:nvSpPr>
            <p:cNvPr id="53277" name="平行四边形 3"/>
            <p:cNvSpPr>
              <a:spLocks noChangeArrowheads="1"/>
            </p:cNvSpPr>
            <p:nvPr/>
          </p:nvSpPr>
          <p:spPr bwMode="auto">
            <a:xfrm flipH="1">
              <a:off x="1190" y="8801"/>
              <a:ext cx="2210" cy="372"/>
            </a:xfrm>
            <a:prstGeom prst="parallelogram">
              <a:avLst>
                <a:gd name="adj" fmla="val 54018"/>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cxnSp>
          <p:nvCxnSpPr>
            <p:cNvPr id="53278" name="直接连接符 9"/>
            <p:cNvCxnSpPr>
              <a:cxnSpLocks noChangeShapeType="1"/>
            </p:cNvCxnSpPr>
            <p:nvPr/>
          </p:nvCxnSpPr>
          <p:spPr bwMode="auto">
            <a:xfrm flipH="1">
              <a:off x="1417" y="7826"/>
              <a:ext cx="244" cy="1332"/>
            </a:xfrm>
            <a:prstGeom prst="line">
              <a:avLst/>
            </a:prstGeom>
            <a:noFill/>
            <a:ln w="28575">
              <a:solidFill>
                <a:srgbClr val="00B0F0"/>
              </a:solidFill>
              <a:prstDash val="sysDash"/>
              <a:round/>
            </a:ln>
            <a:extLst>
              <a:ext uri="{909E8E84-426E-40DD-AFC4-6F175D3DCCD1}">
                <a14:hiddenFill xmlns:a14="http://schemas.microsoft.com/office/drawing/2010/main">
                  <a:noFill/>
                </a14:hiddenFill>
              </a:ext>
            </a:extLst>
          </p:spPr>
        </p:cxnSp>
        <p:cxnSp>
          <p:nvCxnSpPr>
            <p:cNvPr id="53279" name="直接连接符 10"/>
            <p:cNvCxnSpPr>
              <a:cxnSpLocks noChangeShapeType="1"/>
            </p:cNvCxnSpPr>
            <p:nvPr/>
          </p:nvCxnSpPr>
          <p:spPr bwMode="auto">
            <a:xfrm flipH="1">
              <a:off x="3404" y="7850"/>
              <a:ext cx="244" cy="1332"/>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grpSp>
        <p:nvGrpSpPr>
          <p:cNvPr id="53255" name="组合 22"/>
          <p:cNvGrpSpPr/>
          <p:nvPr/>
        </p:nvGrpSpPr>
        <p:grpSpPr bwMode="auto">
          <a:xfrm>
            <a:off x="6128200" y="3229747"/>
            <a:ext cx="968375" cy="950912"/>
            <a:chOff x="10526" y="7667"/>
            <a:chExt cx="1662" cy="1630"/>
          </a:xfrm>
        </p:grpSpPr>
        <p:sp>
          <p:nvSpPr>
            <p:cNvPr id="53268" name="等腰三角形 15"/>
            <p:cNvSpPr>
              <a:spLocks noChangeArrowheads="1"/>
            </p:cNvSpPr>
            <p:nvPr/>
          </p:nvSpPr>
          <p:spPr bwMode="auto">
            <a:xfrm rot="7200000">
              <a:off x="10809" y="7903"/>
              <a:ext cx="1322" cy="1418"/>
            </a:xfrm>
            <a:prstGeom prst="triangle">
              <a:avLst>
                <a:gd name="adj" fmla="val 78903"/>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nvGrpSpPr>
            <p:cNvPr id="53269" name="组合 21"/>
            <p:cNvGrpSpPr/>
            <p:nvPr/>
          </p:nvGrpSpPr>
          <p:grpSpPr bwMode="auto">
            <a:xfrm>
              <a:off x="10526" y="7667"/>
              <a:ext cx="1663" cy="1630"/>
              <a:chOff x="10526" y="7667"/>
              <a:chExt cx="1663" cy="1630"/>
            </a:xfrm>
          </p:grpSpPr>
          <p:cxnSp>
            <p:nvCxnSpPr>
              <p:cNvPr id="53270" name="直接连接符 16"/>
              <p:cNvCxnSpPr>
                <a:cxnSpLocks noChangeShapeType="1"/>
                <a:stCxn id="53268" idx="2"/>
              </p:cNvCxnSpPr>
              <p:nvPr/>
            </p:nvCxnSpPr>
            <p:spPr bwMode="auto">
              <a:xfrm>
                <a:off x="11187" y="7686"/>
                <a:ext cx="1002" cy="775"/>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53271" name="直接连接符 17"/>
              <p:cNvCxnSpPr>
                <a:cxnSpLocks noChangeShapeType="1"/>
                <a:stCxn id="53268" idx="0"/>
              </p:cNvCxnSpPr>
              <p:nvPr/>
            </p:nvCxnSpPr>
            <p:spPr bwMode="auto">
              <a:xfrm flipV="1">
                <a:off x="11894" y="8461"/>
                <a:ext cx="295" cy="837"/>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53272" name="直接连接符 18"/>
              <p:cNvCxnSpPr>
                <a:cxnSpLocks noChangeShapeType="1"/>
                <a:stCxn id="53268" idx="0"/>
              </p:cNvCxnSpPr>
              <p:nvPr/>
            </p:nvCxnSpPr>
            <p:spPr bwMode="auto">
              <a:xfrm flipH="1">
                <a:off x="11076" y="7667"/>
                <a:ext cx="113" cy="794"/>
              </a:xfrm>
              <a:prstGeom prst="line">
                <a:avLst/>
              </a:prstGeom>
              <a:noFill/>
              <a:ln w="28575">
                <a:solidFill>
                  <a:srgbClr val="00B0F0"/>
                </a:solidFill>
                <a:prstDash val="sysDash"/>
                <a:round/>
              </a:ln>
              <a:extLst>
                <a:ext uri="{909E8E84-426E-40DD-AFC4-6F175D3DCCD1}">
                  <a14:hiddenFill xmlns:a14="http://schemas.microsoft.com/office/drawing/2010/main">
                    <a:noFill/>
                  </a14:hiddenFill>
                </a:ext>
              </a:extLst>
            </p:spPr>
          </p:cxnSp>
          <p:cxnSp>
            <p:nvCxnSpPr>
              <p:cNvPr id="53273" name="直接连接符 19"/>
              <p:cNvCxnSpPr>
                <a:cxnSpLocks noChangeShapeType="1"/>
                <a:stCxn id="53268" idx="4"/>
              </p:cNvCxnSpPr>
              <p:nvPr/>
            </p:nvCxnSpPr>
            <p:spPr bwMode="auto">
              <a:xfrm flipV="1">
                <a:off x="10526" y="8461"/>
                <a:ext cx="529" cy="370"/>
              </a:xfrm>
              <a:prstGeom prst="line">
                <a:avLst/>
              </a:prstGeom>
              <a:noFill/>
              <a:ln w="28575">
                <a:solidFill>
                  <a:srgbClr val="00B0F0"/>
                </a:solidFill>
                <a:prstDash val="sysDash"/>
                <a:round/>
              </a:ln>
              <a:extLst>
                <a:ext uri="{909E8E84-426E-40DD-AFC4-6F175D3DCCD1}">
                  <a14:hiddenFill xmlns:a14="http://schemas.microsoft.com/office/drawing/2010/main">
                    <a:noFill/>
                  </a14:hiddenFill>
                </a:ext>
              </a:extLst>
            </p:spPr>
          </p:cxnSp>
          <p:cxnSp>
            <p:nvCxnSpPr>
              <p:cNvPr id="53274" name="直接连接符 20"/>
              <p:cNvCxnSpPr>
                <a:cxnSpLocks noChangeShapeType="1"/>
                <a:stCxn id="53268" idx="4"/>
              </p:cNvCxnSpPr>
              <p:nvPr/>
            </p:nvCxnSpPr>
            <p:spPr bwMode="auto">
              <a:xfrm flipH="1">
                <a:off x="11055" y="8460"/>
                <a:ext cx="1100" cy="1"/>
              </a:xfrm>
              <a:prstGeom prst="line">
                <a:avLst/>
              </a:prstGeom>
              <a:noFill/>
              <a:ln w="28575">
                <a:solidFill>
                  <a:srgbClr val="00B0F0"/>
                </a:solidFill>
                <a:prstDash val="sysDash"/>
                <a:round/>
              </a:ln>
              <a:extLst>
                <a:ext uri="{909E8E84-426E-40DD-AFC4-6F175D3DCCD1}">
                  <a14:hiddenFill xmlns:a14="http://schemas.microsoft.com/office/drawing/2010/main">
                    <a:noFill/>
                  </a14:hiddenFill>
                </a:ext>
              </a:extLst>
            </p:spPr>
          </p:cxnSp>
        </p:grpSp>
      </p:grpSp>
      <p:grpSp>
        <p:nvGrpSpPr>
          <p:cNvPr id="53256" name="组合 93"/>
          <p:cNvGrpSpPr/>
          <p:nvPr/>
        </p:nvGrpSpPr>
        <p:grpSpPr bwMode="auto">
          <a:xfrm>
            <a:off x="7455350" y="3215460"/>
            <a:ext cx="752475" cy="981075"/>
            <a:chOff x="3340" y="7610"/>
            <a:chExt cx="1254" cy="2059"/>
          </a:xfrm>
        </p:grpSpPr>
        <p:sp>
          <p:nvSpPr>
            <p:cNvPr id="53261" name="等腰三角形 20"/>
            <p:cNvSpPr>
              <a:spLocks noChangeArrowheads="1"/>
            </p:cNvSpPr>
            <p:nvPr/>
          </p:nvSpPr>
          <p:spPr bwMode="auto">
            <a:xfrm>
              <a:off x="3340" y="7610"/>
              <a:ext cx="1255" cy="1583"/>
            </a:xfrm>
            <a:prstGeom prst="triangle">
              <a:avLst>
                <a:gd name="adj"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0"/>
            </a:p>
          </p:txBody>
        </p:sp>
        <p:grpSp>
          <p:nvGrpSpPr>
            <p:cNvPr id="53262" name="组合 21"/>
            <p:cNvGrpSpPr/>
            <p:nvPr/>
          </p:nvGrpSpPr>
          <p:grpSpPr bwMode="auto">
            <a:xfrm>
              <a:off x="3349" y="8711"/>
              <a:ext cx="1245" cy="958"/>
              <a:chOff x="6191" y="3384"/>
              <a:chExt cx="4362" cy="4362"/>
            </a:xfrm>
          </p:grpSpPr>
          <p:sp>
            <p:nvSpPr>
              <p:cNvPr id="53266" name="弧形 22"/>
              <p:cNvSpPr>
                <a:spLocks noChangeArrowheads="1"/>
              </p:cNvSpPr>
              <p:nvPr/>
            </p:nvSpPr>
            <p:spPr bwMode="auto">
              <a:xfrm rot="5400000">
                <a:off x="7393" y="3370"/>
                <a:ext cx="1898" cy="4363"/>
              </a:xfrm>
              <a:custGeom>
                <a:avLst/>
                <a:gdLst>
                  <a:gd name="T0" fmla="*/ 948 w 1898"/>
                  <a:gd name="T1" fmla="*/ 0 h 4363"/>
                  <a:gd name="T2" fmla="*/ 1897 w 1898"/>
                  <a:gd name="T3" fmla="*/ 2181 h 4363"/>
                  <a:gd name="T4" fmla="*/ 949 w 1898"/>
                  <a:gd name="T5" fmla="*/ 2181 h 4363"/>
                  <a:gd name="T6" fmla="*/ 948 w 1898"/>
                  <a:gd name="T7" fmla="*/ 0 h 4363"/>
                  <a:gd name="T8" fmla="*/ 1897 w 1898"/>
                  <a:gd name="T9" fmla="*/ 2181 h 43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8" h="4363" stroke="0">
                    <a:moveTo>
                      <a:pt x="948" y="0"/>
                    </a:moveTo>
                    <a:cubicBezTo>
                      <a:pt x="1472" y="0"/>
                      <a:pt x="1897" y="976"/>
                      <a:pt x="1897" y="2181"/>
                    </a:cubicBezTo>
                    <a:lnTo>
                      <a:pt x="949" y="2181"/>
                    </a:lnTo>
                    <a:lnTo>
                      <a:pt x="948" y="0"/>
                    </a:lnTo>
                    <a:close/>
                  </a:path>
                  <a:path w="1898" h="4363" fill="none">
                    <a:moveTo>
                      <a:pt x="948" y="0"/>
                    </a:moveTo>
                    <a:cubicBezTo>
                      <a:pt x="1472" y="0"/>
                      <a:pt x="1897" y="976"/>
                      <a:pt x="1897" y="2181"/>
                    </a:cubicBezTo>
                  </a:path>
                </a:pathLst>
              </a:custGeom>
              <a:solidFill>
                <a:srgbClr val="FFFFFF"/>
              </a:solidFill>
              <a:ln w="28575">
                <a:solidFill>
                  <a:schemeClr val="tx1"/>
                </a:solidFill>
                <a:round/>
              </a:ln>
            </p:spPr>
            <p:txBody>
              <a:bodyPr/>
              <a:lstStyle/>
              <a:p>
                <a:endParaRPr lang="zh-CN" altLang="en-US"/>
              </a:p>
            </p:txBody>
          </p:sp>
          <p:sp>
            <p:nvSpPr>
              <p:cNvPr id="53267" name="弧形 23"/>
              <p:cNvSpPr>
                <a:spLocks noChangeArrowheads="1"/>
              </p:cNvSpPr>
              <p:nvPr/>
            </p:nvSpPr>
            <p:spPr bwMode="auto">
              <a:xfrm rot="10800000">
                <a:off x="6191" y="4617"/>
                <a:ext cx="4363" cy="1898"/>
              </a:xfrm>
              <a:custGeom>
                <a:avLst/>
                <a:gdLst>
                  <a:gd name="T0" fmla="*/ 2181 w 4363"/>
                  <a:gd name="T1" fmla="*/ 0 h 1898"/>
                  <a:gd name="T2" fmla="*/ 4362 w 4363"/>
                  <a:gd name="T3" fmla="*/ 949 h 1898"/>
                  <a:gd name="T4" fmla="*/ 2181 w 4363"/>
                  <a:gd name="T5" fmla="*/ 949 h 1898"/>
                  <a:gd name="T6" fmla="*/ 2181 w 4363"/>
                  <a:gd name="T7" fmla="*/ 0 h 1898"/>
                  <a:gd name="T8" fmla="*/ 4362 w 4363"/>
                  <a:gd name="T9" fmla="*/ 949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63" h="1898" stroke="0">
                    <a:moveTo>
                      <a:pt x="2181" y="0"/>
                    </a:moveTo>
                    <a:cubicBezTo>
                      <a:pt x="3386" y="0"/>
                      <a:pt x="4362" y="425"/>
                      <a:pt x="4362" y="949"/>
                    </a:cubicBezTo>
                    <a:lnTo>
                      <a:pt x="2181" y="949"/>
                    </a:lnTo>
                    <a:lnTo>
                      <a:pt x="2181" y="0"/>
                    </a:lnTo>
                    <a:close/>
                  </a:path>
                  <a:path w="4363" h="1898" fill="none">
                    <a:moveTo>
                      <a:pt x="2181" y="0"/>
                    </a:moveTo>
                    <a:cubicBezTo>
                      <a:pt x="3386" y="0"/>
                      <a:pt x="4362" y="425"/>
                      <a:pt x="4362" y="949"/>
                    </a:cubicBezTo>
                  </a:path>
                </a:pathLst>
              </a:custGeom>
              <a:solidFill>
                <a:srgbClr val="FFFFFF"/>
              </a:solidFill>
              <a:ln w="28575">
                <a:solidFill>
                  <a:schemeClr val="tx1"/>
                </a:solidFill>
                <a:round/>
              </a:ln>
            </p:spPr>
            <p:txBody>
              <a:bodyPr/>
              <a:lstStyle/>
              <a:p>
                <a:endParaRPr lang="zh-CN" altLang="en-US"/>
              </a:p>
            </p:txBody>
          </p:sp>
        </p:grpSp>
        <p:grpSp>
          <p:nvGrpSpPr>
            <p:cNvPr id="53263" name="组合 24"/>
            <p:cNvGrpSpPr/>
            <p:nvPr/>
          </p:nvGrpSpPr>
          <p:grpSpPr bwMode="auto">
            <a:xfrm rot="10800000">
              <a:off x="3352" y="8728"/>
              <a:ext cx="1237" cy="938"/>
              <a:chOff x="6191" y="3384"/>
              <a:chExt cx="4362" cy="4362"/>
            </a:xfrm>
          </p:grpSpPr>
          <p:sp>
            <p:nvSpPr>
              <p:cNvPr id="53264" name="弧形 30"/>
              <p:cNvSpPr>
                <a:spLocks noChangeArrowheads="1"/>
              </p:cNvSpPr>
              <p:nvPr/>
            </p:nvSpPr>
            <p:spPr bwMode="auto">
              <a:xfrm rot="5400000">
                <a:off x="7393" y="3370"/>
                <a:ext cx="1898" cy="4363"/>
              </a:xfrm>
              <a:custGeom>
                <a:avLst/>
                <a:gdLst>
                  <a:gd name="T0" fmla="*/ 948 w 1898"/>
                  <a:gd name="T1" fmla="*/ 0 h 4363"/>
                  <a:gd name="T2" fmla="*/ 1897 w 1898"/>
                  <a:gd name="T3" fmla="*/ 2181 h 4363"/>
                  <a:gd name="T4" fmla="*/ 949 w 1898"/>
                  <a:gd name="T5" fmla="*/ 2181 h 4363"/>
                  <a:gd name="T6" fmla="*/ 948 w 1898"/>
                  <a:gd name="T7" fmla="*/ 0 h 4363"/>
                  <a:gd name="T8" fmla="*/ 1897 w 1898"/>
                  <a:gd name="T9" fmla="*/ 2181 h 43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8" h="4363" stroke="0">
                    <a:moveTo>
                      <a:pt x="948" y="0"/>
                    </a:moveTo>
                    <a:cubicBezTo>
                      <a:pt x="1472" y="0"/>
                      <a:pt x="1897" y="976"/>
                      <a:pt x="1897" y="2181"/>
                    </a:cubicBezTo>
                    <a:lnTo>
                      <a:pt x="949" y="2181"/>
                    </a:lnTo>
                    <a:lnTo>
                      <a:pt x="948" y="0"/>
                    </a:lnTo>
                    <a:close/>
                  </a:path>
                  <a:path w="1898" h="4363" fill="none">
                    <a:moveTo>
                      <a:pt x="948" y="0"/>
                    </a:moveTo>
                    <a:cubicBezTo>
                      <a:pt x="1472" y="0"/>
                      <a:pt x="1897" y="976"/>
                      <a:pt x="1897" y="2181"/>
                    </a:cubicBezTo>
                  </a:path>
                </a:pathLst>
              </a:custGeom>
              <a:solidFill>
                <a:srgbClr val="FFFFFF"/>
              </a:solidFill>
              <a:ln w="28575">
                <a:solidFill>
                  <a:srgbClr val="00B0F0"/>
                </a:solidFill>
                <a:prstDash val="sysDash"/>
                <a:round/>
              </a:ln>
            </p:spPr>
            <p:txBody>
              <a:bodyPr/>
              <a:lstStyle/>
              <a:p>
                <a:endParaRPr lang="zh-CN" altLang="en-US"/>
              </a:p>
            </p:txBody>
          </p:sp>
          <p:sp>
            <p:nvSpPr>
              <p:cNvPr id="53265" name="弧形 31"/>
              <p:cNvSpPr>
                <a:spLocks noChangeArrowheads="1"/>
              </p:cNvSpPr>
              <p:nvPr/>
            </p:nvSpPr>
            <p:spPr bwMode="auto">
              <a:xfrm rot="10800000">
                <a:off x="6191" y="4617"/>
                <a:ext cx="4363" cy="1898"/>
              </a:xfrm>
              <a:custGeom>
                <a:avLst/>
                <a:gdLst>
                  <a:gd name="T0" fmla="*/ 2181 w 4363"/>
                  <a:gd name="T1" fmla="*/ 0 h 1898"/>
                  <a:gd name="T2" fmla="*/ 4362 w 4363"/>
                  <a:gd name="T3" fmla="*/ 949 h 1898"/>
                  <a:gd name="T4" fmla="*/ 2181 w 4363"/>
                  <a:gd name="T5" fmla="*/ 949 h 1898"/>
                  <a:gd name="T6" fmla="*/ 2181 w 4363"/>
                  <a:gd name="T7" fmla="*/ 0 h 1898"/>
                  <a:gd name="T8" fmla="*/ 4362 w 4363"/>
                  <a:gd name="T9" fmla="*/ 949 h 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63" h="1898" stroke="0">
                    <a:moveTo>
                      <a:pt x="2181" y="0"/>
                    </a:moveTo>
                    <a:cubicBezTo>
                      <a:pt x="3386" y="0"/>
                      <a:pt x="4362" y="425"/>
                      <a:pt x="4362" y="949"/>
                    </a:cubicBezTo>
                    <a:lnTo>
                      <a:pt x="2181" y="949"/>
                    </a:lnTo>
                    <a:lnTo>
                      <a:pt x="2181" y="0"/>
                    </a:lnTo>
                    <a:close/>
                  </a:path>
                  <a:path w="4363" h="1898" fill="none">
                    <a:moveTo>
                      <a:pt x="2181" y="0"/>
                    </a:moveTo>
                    <a:cubicBezTo>
                      <a:pt x="3386" y="0"/>
                      <a:pt x="4362" y="425"/>
                      <a:pt x="4362" y="949"/>
                    </a:cubicBezTo>
                  </a:path>
                </a:pathLst>
              </a:custGeom>
              <a:solidFill>
                <a:srgbClr val="FFFFFF"/>
              </a:solidFill>
              <a:ln w="28575">
                <a:solidFill>
                  <a:srgbClr val="00B0F0"/>
                </a:solidFill>
                <a:prstDash val="sysDash"/>
                <a:round/>
              </a:ln>
            </p:spPr>
            <p:txBody>
              <a:bodyPr/>
              <a:lstStyle/>
              <a:p>
                <a:endParaRPr lang="zh-CN" altLang="en-US"/>
              </a:p>
            </p:txBody>
          </p:sp>
        </p:grpSp>
      </p:grpSp>
      <p:grpSp>
        <p:nvGrpSpPr>
          <p:cNvPr id="43" name="组合 42"/>
          <p:cNvGrpSpPr/>
          <p:nvPr/>
        </p:nvGrpSpPr>
        <p:grpSpPr>
          <a:xfrm>
            <a:off x="3774613" y="955645"/>
            <a:ext cx="1580617" cy="654878"/>
            <a:chOff x="284799" y="652379"/>
            <a:chExt cx="1580617" cy="654878"/>
          </a:xfrm>
        </p:grpSpPr>
        <p:grpSp>
          <p:nvGrpSpPr>
            <p:cNvPr id="47" name="组合 46"/>
            <p:cNvGrpSpPr/>
            <p:nvPr/>
          </p:nvGrpSpPr>
          <p:grpSpPr>
            <a:xfrm>
              <a:off x="742791" y="764930"/>
              <a:ext cx="1122625" cy="438801"/>
              <a:chOff x="742791" y="764930"/>
              <a:chExt cx="1122625" cy="438801"/>
            </a:xfrm>
          </p:grpSpPr>
          <p:sp>
            <p:nvSpPr>
              <p:cNvPr id="49" name="流程图: 库存数据 48"/>
              <p:cNvSpPr/>
              <p:nvPr/>
            </p:nvSpPr>
            <p:spPr>
              <a:xfrm rot="10800000">
                <a:off x="742791" y="764930"/>
                <a:ext cx="1087709" cy="438801"/>
              </a:xfrm>
              <a:prstGeom prst="flowChartOnlineStorage">
                <a:avLst/>
              </a:prstGeom>
              <a:solidFill>
                <a:srgbClr val="02B3C5">
                  <a:lumMod val="75000"/>
                </a:srgbClr>
              </a:solidFill>
              <a:ln w="25400" cap="flat" cmpd="sng" algn="ctr">
                <a:noFill/>
                <a:prstDash val="solid"/>
              </a:ln>
              <a:effectLst/>
            </p:spPr>
            <p:txBody>
              <a:bodyPr rtlCol="0" anchor="ctr"/>
              <a:lstStyle/>
              <a:p>
                <a:pPr algn="ctr">
                  <a:defRPr/>
                </a:pPr>
                <a:endParaRPr lang="zh-CN" altLang="en-US" kern="0" dirty="0">
                  <a:solidFill>
                    <a:prstClr val="white"/>
                  </a:solidFill>
                  <a:latin typeface="Times New Roman" panose="02020603050405020304"/>
                  <a:ea typeface="微软雅黑" panose="020B0503020204020204" pitchFamily="34" charset="-122"/>
                </a:endParaRPr>
              </a:p>
            </p:txBody>
          </p:sp>
          <p:sp>
            <p:nvSpPr>
              <p:cNvPr id="50" name="TextBox 49"/>
              <p:cNvSpPr txBox="1"/>
              <p:nvPr/>
            </p:nvSpPr>
            <p:spPr>
              <a:xfrm>
                <a:off x="862116" y="772856"/>
                <a:ext cx="1003300" cy="400110"/>
              </a:xfrm>
              <a:prstGeom prst="rect">
                <a:avLst/>
              </a:prstGeom>
              <a:noFill/>
            </p:spPr>
            <p:txBody>
              <a:bodyPr wrap="square" rtlCol="0">
                <a:spAutoFit/>
              </a:bodyPr>
              <a:lstStyle/>
              <a:p>
                <a:pPr>
                  <a:defRPr/>
                </a:pPr>
                <a:r>
                  <a:rPr lang="zh-CN" altLang="en-US" sz="2000" kern="0" dirty="0">
                    <a:solidFill>
                      <a:prstClr val="white"/>
                    </a:solidFill>
                    <a:latin typeface="黑体" panose="02010609060101010101" pitchFamily="49" charset="-122"/>
                    <a:ea typeface="黑体" panose="02010609060101010101" pitchFamily="49" charset="-122"/>
                  </a:rPr>
                  <a:t>说一说</a:t>
                </a:r>
              </a:p>
            </p:txBody>
          </p:sp>
        </p:grpSp>
        <p:pic>
          <p:nvPicPr>
            <p:cNvPr id="4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25" t="4593" r="3507" b="2832"/>
            <a:stretch>
              <a:fillRect/>
            </a:stretch>
          </p:blipFill>
          <p:spPr bwMode="auto">
            <a:xfrm>
              <a:off x="284799" y="652379"/>
              <a:ext cx="643128" cy="654878"/>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03cb5ca4-3200-47ea-8909-9a8b1196cda9"/>
  <p:tag name="COMMONDATA" val="eyJoZGlkIjoiNzYxM2I5ZTQ4N2VlNTkwNTdlZjZlYTBmOTM5ZGZhZm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TotalTime>
  <Words>802</Words>
  <Application>Microsoft Office PowerPoint</Application>
  <PresentationFormat>全屏显示(16:9)</PresentationFormat>
  <Paragraphs>106</Paragraphs>
  <Slides>25</Slides>
  <Notes>3</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0</vt:i4>
      </vt:variant>
      <vt:variant>
        <vt:lpstr>幻灯片标题</vt:lpstr>
      </vt:variant>
      <vt:variant>
        <vt:i4>25</vt:i4>
      </vt:variant>
    </vt:vector>
  </HeadingPairs>
  <TitlesOfParts>
    <vt:vector size="36" baseType="lpstr">
      <vt:lpstr>Arial</vt:lpstr>
      <vt:lpstr>宋体</vt:lpstr>
      <vt:lpstr>方正舒体</vt:lpstr>
      <vt:lpstr>Verdana</vt:lpstr>
      <vt:lpstr>隶书</vt:lpstr>
      <vt:lpstr>Calibri</vt:lpstr>
      <vt:lpstr>黑体</vt:lpstr>
      <vt:lpstr>Times New Roman</vt:lpstr>
      <vt:lpstr>微软雅黑</vt:lpstr>
      <vt:lpstr>楷体</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Administrator</cp:lastModifiedBy>
  <cp:revision>771</cp:revision>
  <dcterms:created xsi:type="dcterms:W3CDTF">2018-11-06T06:39:00Z</dcterms:created>
  <dcterms:modified xsi:type="dcterms:W3CDTF">2024-08-21T07:57:49Z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2052-11.8.2.11734</vt:lpwstr>
  </property>
  <property fmtid="{D5CDD505-2E9C-101B-9397-08002B2CF9AE}" pid="3" name="ICV">
    <vt:lpwstr>9EB8F1C57F3C4A19BA645E90EAD6F0F3</vt:lpwstr>
  </property>
</Properties>
</file>